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showGuides="1">
      <p:cViewPr varScale="1">
        <p:scale>
          <a:sx n="65" d="100"/>
          <a:sy n="65" d="100"/>
        </p:scale>
        <p:origin x="48" y="6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pPr/>
              <a:t>07.07.2020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pPr/>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83" name="Текст 87">
            <a:extLst>
              <a:ext uri="{FF2B5EF4-FFF2-40B4-BE49-F238E27FC236}">
                <a16:creationId xmlns:a16="http://schemas.microsoft.com/office/drawing/2014/main" id="{1A8418A7-6B50-4F36-B586-213B58918967}"/>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84" name="TextBox 83">
            <a:extLst>
              <a:ext uri="{FF2B5EF4-FFF2-40B4-BE49-F238E27FC236}">
                <a16:creationId xmlns:a16="http://schemas.microsoft.com/office/drawing/2014/main" id="{F6919D40-14F3-483F-A1F7-0E510D6698E1}"/>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85" name="TextBox 84">
            <a:extLst>
              <a:ext uri="{FF2B5EF4-FFF2-40B4-BE49-F238E27FC236}">
                <a16:creationId xmlns:a16="http://schemas.microsoft.com/office/drawing/2014/main" id="{9A07DC2D-2955-4EDF-AE69-770D870071B9}"/>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86" name="TextBox 85">
            <a:extLst>
              <a:ext uri="{FF2B5EF4-FFF2-40B4-BE49-F238E27FC236}">
                <a16:creationId xmlns:a16="http://schemas.microsoft.com/office/drawing/2014/main" id="{0F9630A4-8AE0-486A-B181-CFAD6FB86E1B}"/>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87" name="TextBox 86">
            <a:extLst>
              <a:ext uri="{FF2B5EF4-FFF2-40B4-BE49-F238E27FC236}">
                <a16:creationId xmlns:a16="http://schemas.microsoft.com/office/drawing/2014/main" id="{8CED8D89-B19A-4ABB-B48E-D4C0A0FD6854}"/>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88" name="TextBox 87">
            <a:extLst>
              <a:ext uri="{FF2B5EF4-FFF2-40B4-BE49-F238E27FC236}">
                <a16:creationId xmlns:a16="http://schemas.microsoft.com/office/drawing/2014/main" id="{B21E7E9E-17BD-44E1-9F55-31019E660DD6}"/>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89" name="Рисунок 88" descr="Конверт">
            <a:extLst>
              <a:ext uri="{FF2B5EF4-FFF2-40B4-BE49-F238E27FC236}">
                <a16:creationId xmlns:a16="http://schemas.microsoft.com/office/drawing/2014/main" id="{B1B03028-6F9E-41BC-8E2A-F69C1CAA1DC4}"/>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90" name="Рисунок 89" descr="Смартфон">
            <a:extLst>
              <a:ext uri="{FF2B5EF4-FFF2-40B4-BE49-F238E27FC236}">
                <a16:creationId xmlns:a16="http://schemas.microsoft.com/office/drawing/2014/main" id="{2193674D-24F7-4CB7-9DEC-AED6409B601C}"/>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91" name="Рисунок 90" descr="Конверт">
            <a:extLst>
              <a:ext uri="{FF2B5EF4-FFF2-40B4-BE49-F238E27FC236}">
                <a16:creationId xmlns:a16="http://schemas.microsoft.com/office/drawing/2014/main" id="{CF3C3CB5-D020-47A3-A6CE-C40B0C445A98}"/>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92" name="Рисунок 91" descr="Смартфон">
            <a:extLst>
              <a:ext uri="{FF2B5EF4-FFF2-40B4-BE49-F238E27FC236}">
                <a16:creationId xmlns:a16="http://schemas.microsoft.com/office/drawing/2014/main" id="{CF59CB18-C7FD-4331-BFA6-EDF9966E5336}"/>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93" name="Рисунок 92" descr="Конверт">
            <a:extLst>
              <a:ext uri="{FF2B5EF4-FFF2-40B4-BE49-F238E27FC236}">
                <a16:creationId xmlns:a16="http://schemas.microsoft.com/office/drawing/2014/main" id="{5E7C92CD-AF49-407F-B491-D91E05A7723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088332"/>
            <a:ext cx="191136" cy="191136"/>
          </a:xfrm>
          <a:prstGeom prst="rect">
            <a:avLst/>
          </a:prstGeom>
        </p:spPr>
      </p:pic>
      <p:pic>
        <p:nvPicPr>
          <p:cNvPr id="94" name="Рисунок 93" descr="Смартфон">
            <a:extLst>
              <a:ext uri="{FF2B5EF4-FFF2-40B4-BE49-F238E27FC236}">
                <a16:creationId xmlns:a16="http://schemas.microsoft.com/office/drawing/2014/main" id="{FD037406-A154-46B4-B2D7-011875B7A7A0}"/>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085302"/>
            <a:ext cx="197196" cy="197196"/>
          </a:xfrm>
          <a:prstGeom prst="rect">
            <a:avLst/>
          </a:prstGeom>
        </p:spPr>
      </p:pic>
      <p:sp>
        <p:nvSpPr>
          <p:cNvPr id="95" name="Текст 87">
            <a:extLst>
              <a:ext uri="{FF2B5EF4-FFF2-40B4-BE49-F238E27FC236}">
                <a16:creationId xmlns:a16="http://schemas.microsoft.com/office/drawing/2014/main" id="{3EDD2F5A-D87B-4910-AD0D-B8E93DEB7907}"/>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6" name="Текст 87">
            <a:extLst>
              <a:ext uri="{FF2B5EF4-FFF2-40B4-BE49-F238E27FC236}">
                <a16:creationId xmlns:a16="http://schemas.microsoft.com/office/drawing/2014/main" id="{5709A290-4A3C-4BA1-8862-4340D91E1A89}"/>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477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3" name="Рисунок 42">
            <a:extLst>
              <a:ext uri="{FF2B5EF4-FFF2-40B4-BE49-F238E27FC236}">
                <a16:creationId xmlns:a16="http://schemas.microsoft.com/office/drawing/2014/main" id="{604BC218-935D-4433-8DE6-0F1F23B466F0}"/>
              </a:ext>
            </a:extLst>
          </p:cNvPr>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l="17865" r="17865"/>
          <a:stretch>
            <a:fillRect/>
          </a:stretch>
        </p:blipFill>
        <p:spPr/>
      </p:pic>
      <p:pic>
        <p:nvPicPr>
          <p:cNvPr id="53" name="Рисунок 52">
            <a:extLst>
              <a:ext uri="{FF2B5EF4-FFF2-40B4-BE49-F238E27FC236}">
                <a16:creationId xmlns:a16="http://schemas.microsoft.com/office/drawing/2014/main" id="{E181598E-A7FA-4C9E-B62E-F2FA904F5072}"/>
              </a:ext>
            </a:extLst>
          </p:cNvPr>
          <p:cNvPicPr>
            <a:picLocks noGrp="1" noChangeAspect="1"/>
          </p:cNvPicPr>
          <p:nvPr>
            <p:ph type="pic" sz="quarter" idx="16"/>
          </p:nvPr>
        </p:nvPicPr>
        <p:blipFill>
          <a:blip r:embed="rId3" cstate="print">
            <a:extLst>
              <a:ext uri="{28A0092B-C50C-407E-A947-70E740481C1C}">
                <a14:useLocalDpi xmlns:a14="http://schemas.microsoft.com/office/drawing/2010/main" val="0"/>
              </a:ext>
            </a:extLst>
          </a:blip>
          <a:srcRect l="19104" r="19104"/>
          <a:stretch>
            <a:fillRect/>
          </a:stretch>
        </p:blipFill>
        <p:spPr/>
      </p:pic>
      <p:sp>
        <p:nvSpPr>
          <p:cNvPr id="5" name="Заголовок 4">
            <a:extLst>
              <a:ext uri="{FF2B5EF4-FFF2-40B4-BE49-F238E27FC236}">
                <a16:creationId xmlns:a16="http://schemas.microsoft.com/office/drawing/2014/main" id="{27AEA32E-51AA-4883-8229-4CA9749182D0}"/>
              </a:ext>
            </a:extLst>
          </p:cNvPr>
          <p:cNvSpPr>
            <a:spLocks noGrp="1"/>
          </p:cNvSpPr>
          <p:nvPr>
            <p:ph type="title"/>
          </p:nvPr>
        </p:nvSpPr>
        <p:spPr>
          <a:xfrm>
            <a:off x="166328" y="146476"/>
            <a:ext cx="6231320" cy="377402"/>
          </a:xfrm>
        </p:spPr>
        <p:txBody>
          <a:bodyPr/>
          <a:lstStyle/>
          <a:p>
            <a:r>
              <a:rPr lang="en-US" dirty="0"/>
              <a:t>Livestock complex (dairy and meat)</a:t>
            </a:r>
            <a:endParaRPr lang="ru-RU" dirty="0"/>
          </a:p>
        </p:txBody>
      </p:sp>
      <p:sp>
        <p:nvSpPr>
          <p:cNvPr id="6" name="Текст 5">
            <a:extLst>
              <a:ext uri="{FF2B5EF4-FFF2-40B4-BE49-F238E27FC236}">
                <a16:creationId xmlns:a16="http://schemas.microsoft.com/office/drawing/2014/main" id="{F81AF8D6-B113-43C4-A8E5-41D4AD8F91A3}"/>
              </a:ext>
            </a:extLst>
          </p:cNvPr>
          <p:cNvSpPr>
            <a:spLocks noGrp="1"/>
          </p:cNvSpPr>
          <p:nvPr>
            <p:ph type="body" sz="quarter" idx="20"/>
          </p:nvPr>
        </p:nvSpPr>
        <p:spPr>
          <a:xfrm>
            <a:off x="149731" y="608636"/>
            <a:ext cx="7160945" cy="1230312"/>
          </a:xfrm>
        </p:spPr>
        <p:txBody>
          <a:bodyPr/>
          <a:lstStyle/>
          <a:p>
            <a:r>
              <a:rPr lang="en-US" sz="1400" b="1" dirty="0"/>
              <a:t>Meat is one of the sources of protein and Beef is in great demand in the local market. The farm will be based on modern cattle breeding technologies. The project will help to meet domestic demand and reduce retail prices and the dairy industry. The food industry, which unites enterprises for the production of various dairy products from milk. </a:t>
            </a:r>
            <a:endParaRPr lang="ru-RU" sz="1400" b="1" dirty="0"/>
          </a:p>
        </p:txBody>
      </p:sp>
      <p:sp>
        <p:nvSpPr>
          <p:cNvPr id="7" name="Текст 6">
            <a:extLst>
              <a:ext uri="{FF2B5EF4-FFF2-40B4-BE49-F238E27FC236}">
                <a16:creationId xmlns:a16="http://schemas.microsoft.com/office/drawing/2014/main" id="{D9799380-EDA4-4E18-B285-E12CFF7146ED}"/>
              </a:ext>
            </a:extLst>
          </p:cNvPr>
          <p:cNvSpPr>
            <a:spLocks noGrp="1"/>
          </p:cNvSpPr>
          <p:nvPr>
            <p:ph type="body" sz="quarter" idx="23"/>
          </p:nvPr>
        </p:nvSpPr>
        <p:spPr/>
        <p:txBody>
          <a:bodyPr/>
          <a:lstStyle/>
          <a:p>
            <a:r>
              <a:rPr lang="ru-RU" dirty="0"/>
              <a:t>$</a:t>
            </a:r>
            <a:r>
              <a:rPr lang="en-US" dirty="0"/>
              <a:t>10.0</a:t>
            </a:r>
            <a:r>
              <a:rPr lang="uz-Cyrl-UZ" dirty="0"/>
              <a:t> </a:t>
            </a:r>
            <a:r>
              <a:rPr lang="en-US" dirty="0" err="1"/>
              <a:t>mln</a:t>
            </a:r>
            <a:endParaRPr lang="ru-RU" dirty="0"/>
          </a:p>
        </p:txBody>
      </p:sp>
      <p:sp>
        <p:nvSpPr>
          <p:cNvPr id="8" name="Текст 7">
            <a:extLst>
              <a:ext uri="{FF2B5EF4-FFF2-40B4-BE49-F238E27FC236}">
                <a16:creationId xmlns:a16="http://schemas.microsoft.com/office/drawing/2014/main" id="{8291265E-947A-490A-8DA1-D28D826BD5DA}"/>
              </a:ext>
            </a:extLst>
          </p:cNvPr>
          <p:cNvSpPr>
            <a:spLocks noGrp="1"/>
          </p:cNvSpPr>
          <p:nvPr>
            <p:ph type="body" sz="quarter" idx="26"/>
          </p:nvPr>
        </p:nvSpPr>
        <p:spPr/>
        <p:txBody>
          <a:bodyPr/>
          <a:lstStyle/>
          <a:p>
            <a:r>
              <a:rPr lang="uz-Cyrl-UZ" dirty="0"/>
              <a:t>10</a:t>
            </a:r>
            <a:r>
              <a:rPr lang="en-US" dirty="0"/>
              <a:t>’</a:t>
            </a:r>
            <a:r>
              <a:rPr lang="uz-Cyrl-UZ" dirty="0"/>
              <a:t>900</a:t>
            </a:r>
            <a:r>
              <a:rPr lang="en-US" dirty="0"/>
              <a:t> tons of milk </a:t>
            </a:r>
            <a:r>
              <a:rPr lang="uz-Cyrl-UZ" dirty="0"/>
              <a:t>15</a:t>
            </a:r>
            <a:r>
              <a:rPr lang="en-US" dirty="0"/>
              <a:t>0 tons of meat</a:t>
            </a:r>
            <a:endParaRPr lang="ru-RU" dirty="0"/>
          </a:p>
        </p:txBody>
      </p:sp>
      <p:sp>
        <p:nvSpPr>
          <p:cNvPr id="9" name="Текст 8">
            <a:extLst>
              <a:ext uri="{FF2B5EF4-FFF2-40B4-BE49-F238E27FC236}">
                <a16:creationId xmlns:a16="http://schemas.microsoft.com/office/drawing/2014/main" id="{7229C4C0-867E-4C2A-A148-75E6F6BC51E5}"/>
              </a:ext>
            </a:extLst>
          </p:cNvPr>
          <p:cNvSpPr>
            <a:spLocks noGrp="1"/>
          </p:cNvSpPr>
          <p:nvPr>
            <p:ph type="body" sz="quarter" idx="27"/>
          </p:nvPr>
        </p:nvSpPr>
        <p:spPr>
          <a:xfrm>
            <a:off x="1287434" y="4251741"/>
            <a:ext cx="1570037" cy="403646"/>
          </a:xfrm>
        </p:spPr>
        <p:txBody>
          <a:bodyPr/>
          <a:lstStyle/>
          <a:p>
            <a:r>
              <a:rPr lang="en-US" dirty="0"/>
              <a:t>IRR: : 13.9</a:t>
            </a:r>
            <a:r>
              <a:rPr lang="ru-RU" dirty="0"/>
              <a:t> </a:t>
            </a:r>
            <a:r>
              <a:rPr lang="en-US" dirty="0"/>
              <a:t>%</a:t>
            </a:r>
          </a:p>
          <a:p>
            <a:r>
              <a:rPr lang="en-US" dirty="0"/>
              <a:t>NPV: $4.0</a:t>
            </a:r>
            <a:r>
              <a:rPr lang="uz-Cyrl-UZ" dirty="0"/>
              <a:t> </a:t>
            </a:r>
            <a:r>
              <a:rPr lang="en-US" dirty="0" err="1"/>
              <a:t>mln</a:t>
            </a:r>
            <a:endParaRPr lang="ru-RU" dirty="0"/>
          </a:p>
        </p:txBody>
      </p:sp>
      <p:sp>
        <p:nvSpPr>
          <p:cNvPr id="10" name="Текст 9">
            <a:extLst>
              <a:ext uri="{FF2B5EF4-FFF2-40B4-BE49-F238E27FC236}">
                <a16:creationId xmlns:a16="http://schemas.microsoft.com/office/drawing/2014/main" id="{A9EB2E03-3311-404F-BB19-DBD0DD964EA4}"/>
              </a:ext>
            </a:extLst>
          </p:cNvPr>
          <p:cNvSpPr>
            <a:spLocks noGrp="1"/>
          </p:cNvSpPr>
          <p:nvPr>
            <p:ph type="body" sz="quarter" idx="28"/>
          </p:nvPr>
        </p:nvSpPr>
        <p:spPr/>
        <p:txBody>
          <a:bodyPr/>
          <a:lstStyle/>
          <a:p>
            <a:r>
              <a:rPr lang="en-US" dirty="0"/>
              <a:t>54</a:t>
            </a:r>
            <a:r>
              <a:rPr lang="ru-RU" dirty="0"/>
              <a:t> </a:t>
            </a:r>
            <a:r>
              <a:rPr lang="en-US" dirty="0"/>
              <a:t>months</a:t>
            </a:r>
            <a:endParaRPr lang="ru-RU" dirty="0"/>
          </a:p>
        </p:txBody>
      </p:sp>
      <p:sp>
        <p:nvSpPr>
          <p:cNvPr id="11" name="Текст 10">
            <a:extLst>
              <a:ext uri="{FF2B5EF4-FFF2-40B4-BE49-F238E27FC236}">
                <a16:creationId xmlns:a16="http://schemas.microsoft.com/office/drawing/2014/main" id="{234E1147-B7CA-4DC4-B04C-A0F3CF3EFE31}"/>
              </a:ext>
            </a:extLst>
          </p:cNvPr>
          <p:cNvSpPr>
            <a:spLocks noGrp="1"/>
          </p:cNvSpPr>
          <p:nvPr>
            <p:ph type="body" sz="quarter" idx="29"/>
          </p:nvPr>
        </p:nvSpPr>
        <p:spPr/>
        <p:txBody>
          <a:bodyPr/>
          <a:lstStyle/>
          <a:p>
            <a:r>
              <a:rPr lang="ru-RU" dirty="0"/>
              <a:t>$</a:t>
            </a:r>
            <a:r>
              <a:rPr lang="en-US" dirty="0"/>
              <a:t>10</a:t>
            </a:r>
            <a:r>
              <a:rPr lang="uz-Cyrl-UZ" dirty="0"/>
              <a:t>.</a:t>
            </a:r>
            <a:r>
              <a:rPr lang="en-US" dirty="0"/>
              <a:t>0</a:t>
            </a:r>
            <a:r>
              <a:rPr lang="uz-Cyrl-UZ" dirty="0"/>
              <a:t> </a:t>
            </a:r>
            <a:r>
              <a:rPr lang="en-US" dirty="0" err="1"/>
              <a:t>mln</a:t>
            </a:r>
            <a:endParaRPr lang="ru-RU" dirty="0"/>
          </a:p>
        </p:txBody>
      </p:sp>
      <p:sp>
        <p:nvSpPr>
          <p:cNvPr id="12" name="Текст 11">
            <a:extLst>
              <a:ext uri="{FF2B5EF4-FFF2-40B4-BE49-F238E27FC236}">
                <a16:creationId xmlns:a16="http://schemas.microsoft.com/office/drawing/2014/main" id="{44A032C5-4CCE-47AA-A5E1-D66C34F7A9E6}"/>
              </a:ext>
            </a:extLst>
          </p:cNvPr>
          <p:cNvSpPr>
            <a:spLocks noGrp="1"/>
          </p:cNvSpPr>
          <p:nvPr>
            <p:ph type="body" sz="quarter" idx="30"/>
          </p:nvPr>
        </p:nvSpPr>
        <p:spPr/>
        <p:txBody>
          <a:bodyPr/>
          <a:lstStyle/>
          <a:p>
            <a:r>
              <a:rPr lang="en-US" dirty="0"/>
              <a:t>Tashkent region, </a:t>
            </a:r>
            <a:r>
              <a:rPr lang="en-US" dirty="0" err="1"/>
              <a:t>Chinaz</a:t>
            </a:r>
            <a:r>
              <a:rPr lang="en-US" dirty="0"/>
              <a:t> district</a:t>
            </a:r>
            <a:endParaRPr lang="ru-RU" dirty="0"/>
          </a:p>
        </p:txBody>
      </p:sp>
      <p:sp>
        <p:nvSpPr>
          <p:cNvPr id="13" name="Текст 12">
            <a:extLst>
              <a:ext uri="{FF2B5EF4-FFF2-40B4-BE49-F238E27FC236}">
                <a16:creationId xmlns:a16="http://schemas.microsoft.com/office/drawing/2014/main" id="{2FBE5332-3576-4BAE-9D1E-BD1203C3372E}"/>
              </a:ext>
            </a:extLst>
          </p:cNvPr>
          <p:cNvSpPr>
            <a:spLocks noGrp="1"/>
          </p:cNvSpPr>
          <p:nvPr>
            <p:ph type="body" sz="quarter" idx="31"/>
          </p:nvPr>
        </p:nvSpPr>
        <p:spPr/>
        <p:txBody>
          <a:bodyPr/>
          <a:lstStyle/>
          <a:p>
            <a:r>
              <a:rPr lang="en-US" dirty="0"/>
              <a:t>Local market: 100%</a:t>
            </a:r>
            <a:endParaRPr lang="ru-RU" dirty="0"/>
          </a:p>
        </p:txBody>
      </p:sp>
      <p:sp>
        <p:nvSpPr>
          <p:cNvPr id="14" name="Текст 13">
            <a:extLst>
              <a:ext uri="{FF2B5EF4-FFF2-40B4-BE49-F238E27FC236}">
                <a16:creationId xmlns:a16="http://schemas.microsoft.com/office/drawing/2014/main" id="{4737D901-78F4-48F4-BCDE-27628D4EAD03}"/>
              </a:ext>
            </a:extLst>
          </p:cNvPr>
          <p:cNvSpPr>
            <a:spLocks noGrp="1"/>
          </p:cNvSpPr>
          <p:nvPr>
            <p:ph type="body" sz="quarter" idx="32"/>
          </p:nvPr>
        </p:nvSpPr>
        <p:spPr/>
        <p:txBody>
          <a:bodyPr/>
          <a:lstStyle/>
          <a:p>
            <a:r>
              <a:rPr lang="en-US" dirty="0"/>
              <a:t>Available</a:t>
            </a:r>
            <a:endParaRPr lang="ru-RU" dirty="0"/>
          </a:p>
        </p:txBody>
      </p:sp>
      <p:sp>
        <p:nvSpPr>
          <p:cNvPr id="15" name="Текст 14">
            <a:extLst>
              <a:ext uri="{FF2B5EF4-FFF2-40B4-BE49-F238E27FC236}">
                <a16:creationId xmlns:a16="http://schemas.microsoft.com/office/drawing/2014/main" id="{5B9C2584-9E6E-40EE-B458-2F85066FA6C7}"/>
              </a:ext>
            </a:extLst>
          </p:cNvPr>
          <p:cNvSpPr>
            <a:spLocks noGrp="1"/>
          </p:cNvSpPr>
          <p:nvPr>
            <p:ph type="body" sz="quarter" idx="17"/>
          </p:nvPr>
        </p:nvSpPr>
        <p:spPr/>
        <p:txBody>
          <a:bodyPr/>
          <a:lstStyle/>
          <a:p>
            <a:r>
              <a:rPr lang="en-US" b="1" dirty="0" err="1"/>
              <a:t>Chinaz</a:t>
            </a:r>
            <a:r>
              <a:rPr lang="en-US" b="1" dirty="0"/>
              <a:t> district  administration</a:t>
            </a:r>
            <a:endParaRPr lang="ru-RU" b="1" dirty="0"/>
          </a:p>
        </p:txBody>
      </p:sp>
      <p:sp>
        <p:nvSpPr>
          <p:cNvPr id="16" name="Текст 15">
            <a:extLst>
              <a:ext uri="{FF2B5EF4-FFF2-40B4-BE49-F238E27FC236}">
                <a16:creationId xmlns:a16="http://schemas.microsoft.com/office/drawing/2014/main" id="{BEA7611D-6FF3-468B-9018-2B6399AA9331}"/>
              </a:ext>
            </a:extLst>
          </p:cNvPr>
          <p:cNvSpPr>
            <a:spLocks noGrp="1"/>
          </p:cNvSpPr>
          <p:nvPr>
            <p:ph type="body" sz="quarter" idx="33"/>
          </p:nvPr>
        </p:nvSpPr>
        <p:spPr/>
        <p:txBody>
          <a:bodyPr/>
          <a:lstStyle/>
          <a:p>
            <a:r>
              <a:rPr lang="en-US" dirty="0"/>
              <a:t>chinoz.t@umail.uz</a:t>
            </a:r>
            <a:endParaRPr lang="ru-RU" dirty="0"/>
          </a:p>
        </p:txBody>
      </p:sp>
      <p:sp>
        <p:nvSpPr>
          <p:cNvPr id="17" name="Текст 16">
            <a:extLst>
              <a:ext uri="{FF2B5EF4-FFF2-40B4-BE49-F238E27FC236}">
                <a16:creationId xmlns:a16="http://schemas.microsoft.com/office/drawing/2014/main" id="{1BBE73A1-A631-448D-8125-A2C76F21AC63}"/>
              </a:ext>
            </a:extLst>
          </p:cNvPr>
          <p:cNvSpPr>
            <a:spLocks noGrp="1"/>
          </p:cNvSpPr>
          <p:nvPr>
            <p:ph type="body" sz="quarter" idx="34"/>
          </p:nvPr>
        </p:nvSpPr>
        <p:spPr/>
        <p:txBody>
          <a:bodyPr/>
          <a:lstStyle/>
          <a:p>
            <a:r>
              <a:rPr lang="en-US"/>
              <a:t>+998</a:t>
            </a:r>
            <a:r>
              <a:rPr lang="uz-Cyrl-UZ"/>
              <a:t>70 5932504</a:t>
            </a:r>
            <a:endParaRPr lang="ru-RU" dirty="0"/>
          </a:p>
        </p:txBody>
      </p:sp>
      <p:pic>
        <p:nvPicPr>
          <p:cNvPr id="18" name="Рисунок 17">
            <a:extLst>
              <a:ext uri="{FF2B5EF4-FFF2-40B4-BE49-F238E27FC236}">
                <a16:creationId xmlns:a16="http://schemas.microsoft.com/office/drawing/2014/main" id="{64C02EAC-0A6E-4EAF-B711-5347770CCC30}"/>
              </a:ext>
            </a:extLst>
          </p:cNvPr>
          <p:cNvPicPr>
            <a:picLocks noChangeAspect="1"/>
          </p:cNvPicPr>
          <p:nvPr/>
        </p:nvPicPr>
        <p:blipFill>
          <a:blip r:embed="rId4" cstate="print"/>
          <a:stretch>
            <a:fillRect/>
          </a:stretch>
        </p:blipFill>
        <p:spPr>
          <a:xfrm>
            <a:off x="9906000" y="838388"/>
            <a:ext cx="1678924" cy="1763617"/>
          </a:xfrm>
          <a:prstGeom prst="rect">
            <a:avLst/>
          </a:prstGeom>
        </p:spPr>
      </p:pic>
      <p:pic>
        <p:nvPicPr>
          <p:cNvPr id="55" name="Рисунок 54">
            <a:extLst>
              <a:ext uri="{FF2B5EF4-FFF2-40B4-BE49-F238E27FC236}">
                <a16:creationId xmlns:a16="http://schemas.microsoft.com/office/drawing/2014/main" id="{E6050969-B95D-4F23-8190-C7D2F212605C}"/>
              </a:ext>
            </a:extLst>
          </p:cNvPr>
          <p:cNvPicPr>
            <a:picLocks noGrp="1" noChangeAspect="1"/>
          </p:cNvPicPr>
          <p:nvPr>
            <p:ph type="pic" sz="quarter" idx="15"/>
          </p:nvPr>
        </p:nvPicPr>
        <p:blipFill>
          <a:blip r:embed="rId5" cstate="print">
            <a:extLst>
              <a:ext uri="{28A0092B-C50C-407E-A947-70E740481C1C}">
                <a14:useLocalDpi xmlns:a14="http://schemas.microsoft.com/office/drawing/2010/main" val="0"/>
              </a:ext>
            </a:extLst>
          </a:blip>
          <a:srcRect l="22768" r="22768"/>
          <a:stretch>
            <a:fillRect/>
          </a:stretch>
        </p:blipFill>
        <p:spPr/>
      </p:pic>
    </p:spTree>
    <p:extLst>
      <p:ext uri="{BB962C8B-B14F-4D97-AF65-F5344CB8AC3E}">
        <p14:creationId xmlns:p14="http://schemas.microsoft.com/office/powerpoint/2010/main" val="3028016791"/>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727</TotalTime>
  <Words>126</Words>
  <Application>Microsoft Office PowerPoint</Application>
  <PresentationFormat>Лист A4 (210x297 мм)</PresentationFormat>
  <Paragraphs>14</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Livestock complex (dairy and meat)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Sharipov Shohruh</cp:lastModifiedBy>
  <cp:revision>86</cp:revision>
  <cp:lastPrinted>2020-02-19T12:33:34Z</cp:lastPrinted>
  <dcterms:created xsi:type="dcterms:W3CDTF">2020-02-19T03:11:15Z</dcterms:created>
  <dcterms:modified xsi:type="dcterms:W3CDTF">2020-07-07T09:42:47Z</dcterms:modified>
</cp:coreProperties>
</file>