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62" d="100"/>
          <a:sy n="62" d="100"/>
        </p:scale>
        <p:origin x="168" y="39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17.06.2020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938644" y="2226504"/>
            <a:ext cx="6410819" cy="2550877"/>
          </a:xfrm>
        </p:spPr>
        <p:txBody>
          <a:bodyPr anchor="b"/>
          <a:lstStyle>
            <a:lvl1pPr>
              <a:defRPr sz="4800"/>
            </a:lvl1pPr>
          </a:lstStyle>
          <a:p>
            <a:r>
              <a:rPr lang="ru-RU"/>
              <a:t>Образец заголовка</a:t>
            </a:r>
            <a:endParaRPr lang="en-US" dirty="0"/>
          </a:p>
        </p:txBody>
      </p:sp>
      <p:sp>
        <p:nvSpPr>
          <p:cNvPr id="3" name="Subtitle 2"/>
          <p:cNvSpPr>
            <a:spLocks noGrp="1"/>
          </p:cNvSpPr>
          <p:nvPr>
            <p:ph type="subTitle" idx="1"/>
          </p:nvPr>
        </p:nvSpPr>
        <p:spPr>
          <a:xfrm>
            <a:off x="938644" y="4777380"/>
            <a:ext cx="641081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8164196" y="1819273"/>
            <a:ext cx="990599" cy="247714"/>
          </a:xfrm>
        </p:spPr>
        <p:txBody>
          <a:bodyPr anchor="t"/>
          <a:lstStyle>
            <a:lvl1pPr algn="l">
              <a:defRPr b="0" i="0">
                <a:solidFill>
                  <a:schemeClr val="bg1">
                    <a:alpha val="60000"/>
                  </a:schemeClr>
                </a:solidFill>
              </a:defRPr>
            </a:lvl1p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bwMode="gray">
          <a:xfrm rot="5400000">
            <a:off x="6916717" y="3254881"/>
            <a:ext cx="3859795" cy="247715"/>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51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4961454"/>
            <a:ext cx="6957171"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938644" y="685800"/>
            <a:ext cx="6957171"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bwMode="gray">
          <a:xfrm>
            <a:off x="938643" y="5528192"/>
            <a:ext cx="6957171"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08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927100"/>
            <a:ext cx="6957172" cy="1692720"/>
          </a:xfrm>
        </p:spPr>
        <p:txBody>
          <a:bodyPr/>
          <a:lstStyle>
            <a:lvl1pPr>
              <a:defRPr sz="3600"/>
            </a:lvl1pPr>
          </a:lstStyle>
          <a:p>
            <a:r>
              <a:rPr lang="ru-RU"/>
              <a:t>Образец заголовка</a:t>
            </a:r>
            <a:endParaRPr lang="en-US" dirty="0"/>
          </a:p>
        </p:txBody>
      </p:sp>
      <p:sp>
        <p:nvSpPr>
          <p:cNvPr id="13" name="Text Placeholder 3"/>
          <p:cNvSpPr>
            <a:spLocks noGrp="1"/>
          </p:cNvSpPr>
          <p:nvPr>
            <p:ph type="body" sz="half" idx="2"/>
          </p:nvPr>
        </p:nvSpPr>
        <p:spPr>
          <a:xfrm>
            <a:off x="938644" y="3488024"/>
            <a:ext cx="6957172"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6512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701383" y="651691"/>
            <a:ext cx="651724"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658537" y="2900293"/>
            <a:ext cx="670652"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222066" y="927100"/>
            <a:ext cx="6673750" cy="2882179"/>
          </a:xfrm>
        </p:spPr>
        <p:txBody>
          <a:bodyPr anchor="ctr"/>
          <a:lstStyle>
            <a:lvl1pPr>
              <a:defRPr sz="3600"/>
            </a:lvl1pPr>
          </a:lstStyle>
          <a:p>
            <a:r>
              <a:rPr lang="ru-RU"/>
              <a:t>Образец заголовка</a:t>
            </a:r>
            <a:endParaRPr lang="en-US" dirty="0"/>
          </a:p>
        </p:txBody>
      </p:sp>
      <p:sp>
        <p:nvSpPr>
          <p:cNvPr id="17" name="Text Placeholder 3"/>
          <p:cNvSpPr>
            <a:spLocks noGrp="1"/>
          </p:cNvSpPr>
          <p:nvPr>
            <p:ph type="body" sz="half" idx="13"/>
          </p:nvPr>
        </p:nvSpPr>
        <p:spPr bwMode="gray">
          <a:xfrm>
            <a:off x="1502885" y="3809279"/>
            <a:ext cx="6116655"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6" name="Text Placeholder 3"/>
          <p:cNvSpPr>
            <a:spLocks noGrp="1"/>
          </p:cNvSpPr>
          <p:nvPr>
            <p:ph type="body" sz="half" idx="2"/>
          </p:nvPr>
        </p:nvSpPr>
        <p:spPr>
          <a:xfrm>
            <a:off x="938644" y="5000817"/>
            <a:ext cx="6872312"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130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1720" y="0"/>
            <a:ext cx="9907720"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2057400"/>
            <a:ext cx="6957172" cy="20955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938644" y="5024909"/>
            <a:ext cx="6957171"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2137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938644" y="927100"/>
            <a:ext cx="6958892" cy="709864"/>
          </a:xfrm>
        </p:spPr>
        <p:txBody>
          <a:bodyPr/>
          <a:lstStyle>
            <a:lvl1pPr>
              <a:defRPr sz="3200"/>
            </a:lvl1pPr>
          </a:lstStyle>
          <a:p>
            <a:r>
              <a:rPr lang="ru-RU"/>
              <a:t>Образец заголовка</a:t>
            </a:r>
            <a:endParaRPr lang="en-US" dirty="0"/>
          </a:p>
        </p:txBody>
      </p:sp>
      <p:sp>
        <p:nvSpPr>
          <p:cNvPr id="3" name="Text Placeholder 2"/>
          <p:cNvSpPr>
            <a:spLocks noGrp="1"/>
          </p:cNvSpPr>
          <p:nvPr>
            <p:ph type="body" idx="1"/>
          </p:nvPr>
        </p:nvSpPr>
        <p:spPr>
          <a:xfrm>
            <a:off x="938643" y="2489200"/>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2" name="Text Placeholder 3"/>
          <p:cNvSpPr>
            <a:spLocks noGrp="1"/>
          </p:cNvSpPr>
          <p:nvPr>
            <p:ph type="body" sz="half" idx="15"/>
          </p:nvPr>
        </p:nvSpPr>
        <p:spPr>
          <a:xfrm>
            <a:off x="938643" y="3147164"/>
            <a:ext cx="25062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689415"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Text Placeholder 3"/>
          <p:cNvSpPr>
            <a:spLocks noGrp="1"/>
          </p:cNvSpPr>
          <p:nvPr>
            <p:ph type="body" sz="half" idx="16"/>
          </p:nvPr>
        </p:nvSpPr>
        <p:spPr>
          <a:xfrm>
            <a:off x="3692510" y="3147164"/>
            <a:ext cx="2512161"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6455196"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4" name="Text Placeholder 3"/>
          <p:cNvSpPr>
            <a:spLocks noGrp="1"/>
          </p:cNvSpPr>
          <p:nvPr>
            <p:ph type="body" sz="half" idx="17"/>
          </p:nvPr>
        </p:nvSpPr>
        <p:spPr>
          <a:xfrm>
            <a:off x="6457680" y="3147164"/>
            <a:ext cx="2509677"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569074"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50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938643" y="927100"/>
            <a:ext cx="6874032" cy="709864"/>
          </a:xfrm>
        </p:spPr>
        <p:txBody>
          <a:bodyPr/>
          <a:lstStyle>
            <a:lvl1pPr>
              <a:defRPr sz="3200"/>
            </a:lvl1pPr>
          </a:lstStyle>
          <a:p>
            <a:r>
              <a:rPr lang="ru-RU"/>
              <a:t>Образец заголовка</a:t>
            </a:r>
            <a:endParaRPr lang="en-US" dirty="0"/>
          </a:p>
        </p:txBody>
      </p:sp>
      <p:sp>
        <p:nvSpPr>
          <p:cNvPr id="3" name="Text Placeholder 2"/>
          <p:cNvSpPr>
            <a:spLocks noGrp="1"/>
          </p:cNvSpPr>
          <p:nvPr>
            <p:ph type="body" idx="1"/>
          </p:nvPr>
        </p:nvSpPr>
        <p:spPr>
          <a:xfrm>
            <a:off x="938643" y="4179596"/>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2" name="Picture Placeholder 2"/>
          <p:cNvSpPr>
            <a:spLocks noGrp="1" noChangeAspect="1"/>
          </p:cNvSpPr>
          <p:nvPr>
            <p:ph type="pic" idx="15"/>
          </p:nvPr>
        </p:nvSpPr>
        <p:spPr>
          <a:xfrm>
            <a:off x="1103976"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8"/>
          </p:nvPr>
        </p:nvSpPr>
        <p:spPr>
          <a:xfrm>
            <a:off x="938642" y="4837559"/>
            <a:ext cx="25062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695386" y="4179595"/>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8" name="Picture Placeholder 2"/>
          <p:cNvSpPr>
            <a:spLocks noGrp="1" noChangeAspect="1"/>
          </p:cNvSpPr>
          <p:nvPr>
            <p:ph type="pic" idx="21"/>
          </p:nvPr>
        </p:nvSpPr>
        <p:spPr>
          <a:xfrm>
            <a:off x="3849288"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695386" y="484820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6455196" y="4179596"/>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9" name="Picture Placeholder 2"/>
          <p:cNvSpPr>
            <a:spLocks noGrp="1" noChangeAspect="1"/>
          </p:cNvSpPr>
          <p:nvPr>
            <p:ph type="pic" idx="22"/>
          </p:nvPr>
        </p:nvSpPr>
        <p:spPr>
          <a:xfrm>
            <a:off x="6617694"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6455196" y="483755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0" name="Straight Connector 39"/>
          <p:cNvCxnSpPr/>
          <p:nvPr/>
        </p:nvCxnSpPr>
        <p:spPr>
          <a:xfrm>
            <a:off x="3564187"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851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256410" y="6387911"/>
            <a:ext cx="1073149" cy="228659"/>
          </a:xfrm>
        </p:spPr>
        <p:txBody>
          <a:bodyPr/>
          <a:lstStyle/>
          <a:p>
            <a:fld id="{70DDF080-5E8C-48AD-84E5-6C08B304C14E}" type="datetimeFigureOut">
              <a:rPr lang="en-US" smtClean="0"/>
              <a:t>6/17/2020</a:t>
            </a:fld>
            <a:endParaRPr lang="en-US" dirty="0"/>
          </a:p>
        </p:txBody>
      </p:sp>
      <p:sp>
        <p:nvSpPr>
          <p:cNvPr id="5" name="Footer Placeholder 4"/>
          <p:cNvSpPr>
            <a:spLocks noGrp="1"/>
          </p:cNvSpPr>
          <p:nvPr>
            <p:ph type="ftr" sz="quarter" idx="11"/>
          </p:nvPr>
        </p:nvSpPr>
        <p:spPr>
          <a:xfrm>
            <a:off x="559144" y="6387910"/>
            <a:ext cx="4181445" cy="228660"/>
          </a:xfrm>
        </p:spPr>
        <p:txBody>
          <a:bodyPr/>
          <a:lstStyle/>
          <a:p>
            <a:endParaRPr lang="en-US" dirty="0"/>
          </a:p>
        </p:txBody>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1033808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7" name="Group 6"/>
          <p:cNvGrpSpPr/>
          <p:nvPr/>
        </p:nvGrpSpPr>
        <p:grpSpPr>
          <a:xfrm>
            <a:off x="-1720" y="0"/>
            <a:ext cx="9880455"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49440" y="402165"/>
            <a:ext cx="499477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657418" y="1626980"/>
            <a:ext cx="5995993" cy="3604043"/>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906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689505" y="1447799"/>
            <a:ext cx="1206309" cy="4572001"/>
          </a:xfrm>
        </p:spPr>
        <p:txBody>
          <a:bodyPr vert="eaVert" anchor="ctr"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938966" y="1447799"/>
            <a:ext cx="4785014" cy="45720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a:xfrm>
            <a:off x="583425" y="6365498"/>
            <a:ext cx="4181445" cy="228660"/>
          </a:xfrm>
        </p:spPr>
        <p:txBody>
          <a:bodyPr/>
          <a:lstStyle/>
          <a:p>
            <a:endParaRPr lang="en-US" dirty="0"/>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174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80131321"/>
      </p:ext>
    </p:extLst>
  </p:cSld>
  <p:clrMapOvr>
    <a:masterClrMapping/>
  </p:clrMapOvr>
  <p:extLst>
    <p:ext uri="{DCECCB84-F9BA-43D5-87BE-67443E8EF086}">
      <p15:sldGuideLst xmlns:p15="http://schemas.microsoft.com/office/powerpoint/2012/main">
        <p15:guide id="1" orient="horz" pos="3181">
          <p15:clr>
            <a:srgbClr val="FBAE40"/>
          </p15:clr>
        </p15:guide>
        <p15:guide id="2" pos="14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38134" y="927099"/>
            <a:ext cx="6872311" cy="709865"/>
          </a:xfrm>
        </p:spPr>
        <p:txBody>
          <a:bodyPr anchor="ctr"/>
          <a:lstStyle>
            <a:lvl1pPr>
              <a:defRPr sz="32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21525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7" name="Group 6"/>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50662" y="2257588"/>
            <a:ext cx="3348228" cy="3020344"/>
          </a:xfrm>
        </p:spPr>
        <p:txBody>
          <a:bodyPr anchor="ct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5545866" y="2257588"/>
            <a:ext cx="3339392"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12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ru-RU"/>
              <a:t>Образец заголовка</a:t>
            </a:r>
            <a:endParaRPr lang="en-US" dirty="0"/>
          </a:p>
        </p:txBody>
      </p:sp>
      <p:sp>
        <p:nvSpPr>
          <p:cNvPr id="3" name="Content Placeholder 2"/>
          <p:cNvSpPr>
            <a:spLocks noGrp="1"/>
          </p:cNvSpPr>
          <p:nvPr>
            <p:ph sz="half" idx="1"/>
          </p:nvPr>
        </p:nvSpPr>
        <p:spPr>
          <a:xfrm>
            <a:off x="938643" y="2489201"/>
            <a:ext cx="3940062" cy="35306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27296" y="2489203"/>
            <a:ext cx="3940062" cy="35306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46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42411" y="2489200"/>
            <a:ext cx="3936294"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938643" y="3248491"/>
            <a:ext cx="3940062" cy="277131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27296" y="2489201"/>
            <a:ext cx="3940061"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27296" y="3245836"/>
            <a:ext cx="3940062" cy="27739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37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038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4679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3" y="1447800"/>
            <a:ext cx="2938639" cy="1495588"/>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949671" y="1447800"/>
            <a:ext cx="3935588"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938645" y="3086846"/>
            <a:ext cx="2938638"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0DDF080-5E8C-48AD-84E5-6C08B304C14E}" type="datetimeFigureOut">
              <a:rPr lang="en-US" smtClean="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32517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1381390"/>
            <a:ext cx="3236013" cy="157480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16485" y="1320800"/>
            <a:ext cx="3023694"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938644" y="3086100"/>
            <a:ext cx="3236013"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51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14" name="Rectangle 13"/>
            <p:cNvSpPr/>
            <p:nvPr/>
          </p:nvSpPr>
          <p:spPr>
            <a:xfrm>
              <a:off x="0" y="0"/>
              <a:ext cx="9118832"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938643" y="927100"/>
            <a:ext cx="6874032" cy="709865"/>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936414" y="2489200"/>
            <a:ext cx="6874032" cy="3530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205647" y="6365499"/>
            <a:ext cx="1073149" cy="228659"/>
          </a:xfrm>
          <a:prstGeom prst="rect">
            <a:avLst/>
          </a:prstGeom>
        </p:spPr>
        <p:txBody>
          <a:bodyPr vert="horz" lIns="91440" tIns="45720" rIns="91440" bIns="45720" rtlCol="0" anchor="b"/>
          <a:lstStyle>
            <a:lvl1pPr algn="r">
              <a:defRPr sz="900" b="1" i="0">
                <a:solidFill>
                  <a:schemeClr val="accent1"/>
                </a:solidFill>
              </a:defRPr>
            </a:lvl1pPr>
          </a:lstStyle>
          <a:p>
            <a:fld id="{B61BEF0D-F0BB-DE4B-95CE-6DB70DBA9567}" type="datetimeFigureOut">
              <a:rPr lang="en-US" smtClean="0"/>
              <a:pPr/>
              <a:t>6/17/2020</a:t>
            </a:fld>
            <a:endParaRPr lang="en-US" dirty="0"/>
          </a:p>
        </p:txBody>
      </p:sp>
      <p:sp>
        <p:nvSpPr>
          <p:cNvPr id="5" name="Footer Placeholder 4"/>
          <p:cNvSpPr>
            <a:spLocks noGrp="1"/>
          </p:cNvSpPr>
          <p:nvPr>
            <p:ph type="ftr" sz="quarter" idx="3"/>
          </p:nvPr>
        </p:nvSpPr>
        <p:spPr>
          <a:xfrm>
            <a:off x="640080" y="6365497"/>
            <a:ext cx="418144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8318501" y="295731"/>
            <a:ext cx="857250"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
        <p:nvSpPr>
          <p:cNvPr id="27" name="Прямоугольник 26">
            <a:extLst>
              <a:ext uri="{FF2B5EF4-FFF2-40B4-BE49-F238E27FC236}">
                <a16:creationId xmlns:a16="http://schemas.microsoft.com/office/drawing/2014/main" id="{37200A9F-661F-45A8-B5AD-F2E09E19A74C}"/>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28" name="Полилиния: фигура 27">
            <a:extLst>
              <a:ext uri="{FF2B5EF4-FFF2-40B4-BE49-F238E27FC236}">
                <a16:creationId xmlns:a16="http://schemas.microsoft.com/office/drawing/2014/main" id="{656338A8-FB6D-4FC0-B082-780128CB6811}"/>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29" name="Прямоугольник 28">
            <a:extLst>
              <a:ext uri="{FF2B5EF4-FFF2-40B4-BE49-F238E27FC236}">
                <a16:creationId xmlns:a16="http://schemas.microsoft.com/office/drawing/2014/main" id="{ACE15A0B-0FAD-431C-935A-F16BDE10AD48}"/>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олилиния: фигура 29">
            <a:extLst>
              <a:ext uri="{FF2B5EF4-FFF2-40B4-BE49-F238E27FC236}">
                <a16:creationId xmlns:a16="http://schemas.microsoft.com/office/drawing/2014/main" id="{488327B1-AECD-440E-ABFE-860D727A2763}"/>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31" name="Рисунок 2">
            <a:extLst>
              <a:ext uri="{FF2B5EF4-FFF2-40B4-BE49-F238E27FC236}">
                <a16:creationId xmlns:a16="http://schemas.microsoft.com/office/drawing/2014/main" id="{4893D023-4197-4BEE-88A2-92417E16E958}"/>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32" name="Полилиния: фигура 31">
              <a:extLst>
                <a:ext uri="{FF2B5EF4-FFF2-40B4-BE49-F238E27FC236}">
                  <a16:creationId xmlns:a16="http://schemas.microsoft.com/office/drawing/2014/main" id="{526E087A-EFB3-4906-BF07-67FF2405C22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33" name="Полилиния: фигура 32">
              <a:extLst>
                <a:ext uri="{FF2B5EF4-FFF2-40B4-BE49-F238E27FC236}">
                  <a16:creationId xmlns:a16="http://schemas.microsoft.com/office/drawing/2014/main" id="{8C48CA82-9128-4328-A0CC-D36BB5F8DA4F}"/>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34" name="Полилиния: фигура 33">
            <a:extLst>
              <a:ext uri="{FF2B5EF4-FFF2-40B4-BE49-F238E27FC236}">
                <a16:creationId xmlns:a16="http://schemas.microsoft.com/office/drawing/2014/main" id="{CE2E49BE-2A94-46C8-8E87-3D76D3C3BF03}"/>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олилиния: фигура 34">
            <a:extLst>
              <a:ext uri="{FF2B5EF4-FFF2-40B4-BE49-F238E27FC236}">
                <a16:creationId xmlns:a16="http://schemas.microsoft.com/office/drawing/2014/main" id="{9C458D75-173C-4240-B1D7-1540F211F177}"/>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олилиния: фигура 35">
            <a:extLst>
              <a:ext uri="{FF2B5EF4-FFF2-40B4-BE49-F238E27FC236}">
                <a16:creationId xmlns:a16="http://schemas.microsoft.com/office/drawing/2014/main" id="{38C30CF2-38AB-4FD0-8C16-0447BB4C661B}"/>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Полилиния: фигура 36">
            <a:extLst>
              <a:ext uri="{FF2B5EF4-FFF2-40B4-BE49-F238E27FC236}">
                <a16:creationId xmlns:a16="http://schemas.microsoft.com/office/drawing/2014/main" id="{AECFF4CD-D593-4E2E-A01D-BD4E28A2EA18}"/>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олилиния: фигура 37">
            <a:extLst>
              <a:ext uri="{FF2B5EF4-FFF2-40B4-BE49-F238E27FC236}">
                <a16:creationId xmlns:a16="http://schemas.microsoft.com/office/drawing/2014/main" id="{F9FA71EF-F0EB-4CD0-926E-619442B9D28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5967344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8.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a:extLst>
              <a:ext uri="{FF2B5EF4-FFF2-40B4-BE49-F238E27FC236}">
                <a16:creationId xmlns:a16="http://schemas.microsoft.com/office/drawing/2014/main" id="{139B91D8-3AD4-4F33-82C4-9D1D71D5036F}"/>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386" t="1212" r="-386" b="-1212"/>
          <a:stretch/>
        </p:blipFill>
        <p:spPr>
          <a:xfrm>
            <a:off x="7742465" y="105451"/>
            <a:ext cx="2056199" cy="2120130"/>
          </a:xfrm>
        </p:spPr>
      </p:pic>
      <p:pic>
        <p:nvPicPr>
          <p:cNvPr id="37" name="Рисунок 36">
            <a:extLst>
              <a:ext uri="{FF2B5EF4-FFF2-40B4-BE49-F238E27FC236}">
                <a16:creationId xmlns:a16="http://schemas.microsoft.com/office/drawing/2014/main" id="{00A338C2-3922-4E1F-B531-1A40439CEC28}"/>
              </a:ext>
            </a:extLst>
          </p:cNvPr>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rcRect l="-2878" t="-7981" r="-2715" b="-1010"/>
          <a:stretch/>
        </p:blipFill>
        <p:spPr>
          <a:xfrm>
            <a:off x="7739291" y="2350993"/>
            <a:ext cx="2056201" cy="2161303"/>
          </a:xfrm>
        </p:spPr>
      </p:pic>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08700" y="6078611"/>
            <a:ext cx="3578280" cy="300358"/>
          </a:xfrm>
        </p:spPr>
        <p:txBody>
          <a:bodyPr/>
          <a:lstStyle/>
          <a:p>
            <a:r>
              <a:rPr lang="en-US" sz="1050" dirty="0"/>
              <a:t>Will be clarified</a:t>
            </a:r>
          </a:p>
          <a:p>
            <a:endParaRPr lang="en-US" sz="1050" b="1" dirty="0"/>
          </a:p>
          <a:p>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115271" y="49889"/>
            <a:ext cx="7624019" cy="532932"/>
          </a:xfrm>
        </p:spPr>
        <p:txBody>
          <a:bodyPr>
            <a:normAutofit fontScale="90000"/>
          </a:bodyPr>
          <a:lstStyle/>
          <a:p>
            <a:pPr algn="ctr"/>
            <a:r>
              <a:rPr lang="en-US" dirty="0"/>
              <a:t>The creation of a livestock complex on breeding cattle of the meat direction</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39713" y="657547"/>
            <a:ext cx="7160945" cy="1160254"/>
          </a:xfrm>
        </p:spPr>
        <p:txBody>
          <a:bodyPr>
            <a:noAutofit/>
          </a:bodyPr>
          <a:lstStyle/>
          <a:p>
            <a:pPr>
              <a:lnSpc>
                <a:spcPct val="100000"/>
              </a:lnSpc>
            </a:pPr>
            <a:r>
              <a:rPr lang="en-US" sz="1050" b="1" dirty="0"/>
              <a:t>The production of this type of product is a promising direction, since the market of meat products is one of the largest markets for food and other goods. Meat products are in constant demand both among the population and organizations when purchasing meat products for further processing. </a:t>
            </a:r>
            <a:r>
              <a:rPr lang="en-US" sz="1050" b="1" dirty="0">
                <a:latin typeface="Arial" panose="020B0604020202020204" pitchFamily="34" charset="0"/>
                <a:cs typeface="Arial" panose="020B0604020202020204" pitchFamily="34" charset="0"/>
              </a:rPr>
              <a:t>The project involves breeding of bull calves, production of meat and dairy products.</a:t>
            </a:r>
            <a:endParaRPr lang="en-US" sz="1050" b="1" dirty="0">
              <a:cs typeface="Segoe UI" panose="020B0502040204020203" pitchFamily="34" charset="0"/>
            </a:endParaRPr>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a:xfrm>
            <a:off x="1147734" y="2552436"/>
            <a:ext cx="1570037" cy="403646"/>
          </a:xfrm>
        </p:spPr>
        <p:txBody>
          <a:bodyPr/>
          <a:lstStyle/>
          <a:p>
            <a:r>
              <a:rPr lang="en-US" dirty="0"/>
              <a:t>$ 8.0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ru-RU" dirty="0"/>
              <a:t>2</a:t>
            </a:r>
            <a:r>
              <a:rPr lang="en-US" dirty="0"/>
              <a:t>’</a:t>
            </a:r>
            <a:r>
              <a:rPr lang="ru-RU" dirty="0"/>
              <a:t>450 </a:t>
            </a:r>
            <a:r>
              <a:rPr lang="en-US" dirty="0"/>
              <a:t>tons/year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normAutofit lnSpcReduction="10000"/>
          </a:bodyPr>
          <a:lstStyle/>
          <a:p>
            <a:r>
              <a:rPr lang="en-US" dirty="0"/>
              <a:t>IRR: 23,1 %</a:t>
            </a:r>
          </a:p>
          <a:p>
            <a:r>
              <a:rPr lang="en-US" dirty="0"/>
              <a:t>NPV: $ 11,75 </a:t>
            </a:r>
            <a:r>
              <a:rPr lang="en-US" dirty="0" err="1"/>
              <a:t>mln</a:t>
            </a:r>
            <a:endParaRPr lang="en-US" dirty="0"/>
          </a:p>
          <a:p>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51 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 </a:t>
            </a:r>
            <a:r>
              <a:rPr lang="ru-RU" dirty="0"/>
              <a:t>6,97</a:t>
            </a:r>
            <a:r>
              <a:rPr lang="en-US" dirty="0"/>
              <a:t>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normAutofit/>
          </a:bodyPr>
          <a:lstStyle/>
          <a:p>
            <a:r>
              <a:rPr lang="en-US" dirty="0"/>
              <a:t>Bukhara region</a:t>
            </a:r>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Local market: 100%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p:txBody>
          <a:bodyPr>
            <a:normAutofit fontScale="70000" lnSpcReduction="20000"/>
          </a:bodyPr>
          <a:lstStyle/>
          <a:p>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14380" y="6092622"/>
            <a:ext cx="1235928" cy="182557"/>
          </a:xfrm>
        </p:spPr>
        <p:txBody>
          <a:bodyPr>
            <a:normAutofit fontScale="70000" lnSpcReduction="20000"/>
          </a:bodyPr>
          <a:lstStyle/>
          <a:p>
            <a:endParaRPr lang="ru-RU" dirty="0"/>
          </a:p>
        </p:txBody>
      </p:sp>
      <p:pic>
        <p:nvPicPr>
          <p:cNvPr id="45" name="Рисунок 44">
            <a:extLst>
              <a:ext uri="{FF2B5EF4-FFF2-40B4-BE49-F238E27FC236}">
                <a16:creationId xmlns:a16="http://schemas.microsoft.com/office/drawing/2014/main" id="{64632080-713E-4F39-AC02-A04EF5A9792E}"/>
              </a:ext>
            </a:extLst>
          </p:cNvPr>
          <p:cNvPicPr>
            <a:picLocks noGrp="1" noChangeAspect="1"/>
          </p:cNvPicPr>
          <p:nvPr>
            <p:ph type="pic" sz="quarter" idx="16"/>
          </p:nvPr>
        </p:nvPicPr>
        <p:blipFill rotWithShape="1">
          <a:blip r:embed="rId4">
            <a:extLst>
              <a:ext uri="{28A0092B-C50C-407E-A947-70E740481C1C}">
                <a14:useLocalDpi xmlns:a14="http://schemas.microsoft.com/office/drawing/2010/main" val="0"/>
              </a:ext>
            </a:extLst>
          </a:blip>
          <a:srcRect l="77" t="-7346" r="-77" b="14943"/>
          <a:stretch/>
        </p:blipFill>
        <p:spPr>
          <a:xfrm>
            <a:off x="7740876" y="4590569"/>
            <a:ext cx="2056199" cy="2185794"/>
          </a:xfrm>
        </p:spPr>
      </p:pic>
    </p:spTree>
    <p:extLst>
      <p:ext uri="{BB962C8B-B14F-4D97-AF65-F5344CB8AC3E}">
        <p14:creationId xmlns:p14="http://schemas.microsoft.com/office/powerpoint/2010/main" val="291560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1041</TotalTime>
  <Words>112</Words>
  <Application>Microsoft Office PowerPoint</Application>
  <PresentationFormat>Лист A4 (210x297 мм)</PresentationFormat>
  <Paragraphs>12</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Century Gothic</vt:lpstr>
      <vt:lpstr>Wingdings 3</vt:lpstr>
      <vt:lpstr>Совет директоров</vt:lpstr>
      <vt:lpstr>The creation of a livestock complex on breeding cattle of the meat direction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Nigmanov Zafar</cp:lastModifiedBy>
  <cp:revision>75</cp:revision>
  <cp:lastPrinted>2020-02-19T12:33:34Z</cp:lastPrinted>
  <dcterms:created xsi:type="dcterms:W3CDTF">2020-02-19T03:11:15Z</dcterms:created>
  <dcterms:modified xsi:type="dcterms:W3CDTF">2020-06-17T10:35:48Z</dcterms:modified>
</cp:coreProperties>
</file>