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1164" y="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99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AFD43520-EACB-466D-B2AF-5713F08BC3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F5130C4-1DF0-4EC7-B381-E56A3935E74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C7931-18B7-4B9E-B4F0-CB047773E348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720EAEFA-8745-4491-9DAB-2CF097DE04A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2033275-663B-4945-9E42-E46CEFEB7F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B2034-B5D6-4460-A18D-5452F188E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408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xmlns="" id="{3C91E810-D238-4622-9835-2CC559197C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xmlns="" id="{BE57836F-3801-40B0-B6C8-4799038619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xmlns="" id="{26A8ED3C-3A21-4E1A-A313-1AC32C2D4F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xmlns="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xmlns="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A5AA5366-BA32-4477-BFC2-C47E8A4C02CB}"/>
              </a:ext>
            </a:extLst>
          </p:cNvPr>
          <p:cNvSpPr txBox="1"/>
          <p:nvPr userDrawn="1"/>
        </p:nvSpPr>
        <p:spPr>
          <a:xfrm>
            <a:off x="981512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F1869D5C-D035-4FA3-8AEA-DB258ADCC7C2}"/>
              </a:ext>
            </a:extLst>
          </p:cNvPr>
          <p:cNvSpPr txBox="1"/>
          <p:nvPr userDrawn="1"/>
        </p:nvSpPr>
        <p:spPr>
          <a:xfrm>
            <a:off x="1179394" y="3013645"/>
            <a:ext cx="1337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МОЩНОСТЬ</a:t>
            </a:r>
          </a:p>
          <a:p>
            <a:pPr algn="ctr"/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xmlns="" id="{98B235EE-2DBE-419A-8C2C-42BB05BCEEAE}"/>
              </a:ext>
            </a:extLst>
          </p:cNvPr>
          <p:cNvSpPr txBox="1"/>
          <p:nvPr userDrawn="1"/>
        </p:nvSpPr>
        <p:spPr>
          <a:xfrm>
            <a:off x="937718" y="3963930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xmlns="" id="{9A430FD7-4EA3-4678-8A0B-C15442E7C0C2}"/>
              </a:ext>
            </a:extLst>
          </p:cNvPr>
          <p:cNvSpPr txBox="1"/>
          <p:nvPr userDrawn="1"/>
        </p:nvSpPr>
        <p:spPr>
          <a:xfrm>
            <a:off x="1113805" y="4772903"/>
            <a:ext cx="2102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xmlns="" id="{7CF9ACB8-F722-41E3-8E50-92F14057A76A}"/>
              </a:ext>
            </a:extLst>
          </p:cNvPr>
          <p:cNvSpPr txBox="1"/>
          <p:nvPr userDrawn="1"/>
        </p:nvSpPr>
        <p:spPr>
          <a:xfrm>
            <a:off x="4359495" y="2310481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xmlns="" id="{3953310C-F9EF-4637-ADB9-744F02A9D1CC}"/>
              </a:ext>
            </a:extLst>
          </p:cNvPr>
          <p:cNvSpPr txBox="1"/>
          <p:nvPr userDrawn="1"/>
        </p:nvSpPr>
        <p:spPr>
          <a:xfrm>
            <a:off x="4518992" y="3013645"/>
            <a:ext cx="2038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МЕСТОПОЛОЖЕНИЕ</a:t>
            </a:r>
          </a:p>
          <a:p>
            <a:pPr algn="ctr"/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xmlns="" id="{902B3060-CD3C-465B-B3E5-47F6554C96AA}"/>
              </a:ext>
            </a:extLst>
          </p:cNvPr>
          <p:cNvSpPr txBox="1"/>
          <p:nvPr userDrawn="1"/>
        </p:nvSpPr>
        <p:spPr>
          <a:xfrm>
            <a:off x="4780185" y="3905739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xmlns="" id="{3A8F78E4-7A0A-45A3-B2AF-18090A327961}"/>
              </a:ext>
            </a:extLst>
          </p:cNvPr>
          <p:cNvSpPr txBox="1"/>
          <p:nvPr userDrawn="1"/>
        </p:nvSpPr>
        <p:spPr>
          <a:xfrm>
            <a:off x="3959389" y="4618881"/>
            <a:ext cx="3319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xmlns="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415020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xmlns="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xmlns="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xmlns="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xmlns="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xmlns="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xmlns="" id="{4F286B5B-BFE3-45C5-B172-63FBC89E6C9F}"/>
              </a:ext>
            </a:extLst>
          </p:cNvPr>
          <p:cNvGrpSpPr/>
          <p:nvPr userDrawn="1"/>
        </p:nvGrpSpPr>
        <p:grpSpPr>
          <a:xfrm>
            <a:off x="653338" y="3115104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xmlns="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xmlns="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xmlns="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34537" y="4126606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xmlns="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xmlns="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xmlns="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901119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xmlns="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xmlns="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xmlns="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xmlns="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xmlns="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xmlns="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9098" y="2399485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xmlns="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xmlns="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xmlns="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xmlns="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xmlns="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xmlns="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9296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xmlns="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xmlns="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xmlns="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xmlns="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3975291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xmlns="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xmlns="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xmlns="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xmlns="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xmlns="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xmlns="" id="{39BBFF4E-D2CF-43A6-A835-6E9B4285AF31}"/>
              </a:ext>
            </a:extLst>
          </p:cNvPr>
          <p:cNvGrpSpPr/>
          <p:nvPr userDrawn="1"/>
        </p:nvGrpSpPr>
        <p:grpSpPr>
          <a:xfrm>
            <a:off x="4142530" y="3034032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xmlns="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xmlns="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xmlns="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xmlns="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xmlns="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xmlns="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xmlns="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xmlns="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xmlns="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xmlns="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3" name="Текст 87">
            <a:extLst>
              <a:ext uri="{FF2B5EF4-FFF2-40B4-BE49-F238E27FC236}">
                <a16:creationId xmlns:a16="http://schemas.microsoft.com/office/drawing/2014/main" xmlns="" id="{1A8418A7-6B50-4F36-B586-213B58918967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F6919D40-14F3-483F-A1F7-0E510D6698E1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xmlns="" id="{9A07DC2D-2955-4EDF-AE69-770D870071B9}"/>
              </a:ext>
            </a:extLst>
          </p:cNvPr>
          <p:cNvSpPr txBox="1"/>
          <p:nvPr userDrawn="1"/>
        </p:nvSpPr>
        <p:spPr>
          <a:xfrm>
            <a:off x="148960" y="6315264"/>
            <a:ext cx="68537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Нужна помощь? 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xmlns="" id="{0F9630A4-8AE0-486A-B181-CFAD6FB86E1B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Нужно больше информации?–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Центр разработки инвестиционных проектов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xmlns="" id="{8CED8D89-B19A-4ABB-B48E-D4C0A0FD6854}"/>
              </a:ext>
            </a:extLst>
          </p:cNvPr>
          <p:cNvSpPr txBox="1"/>
          <p:nvPr userDrawn="1"/>
        </p:nvSpPr>
        <p:spPr>
          <a:xfrm>
            <a:off x="5034325" y="6330653"/>
            <a:ext cx="27414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+99871 2020210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xmlns="" id="{B21E7E9E-17BD-44E1-9F55-31019E660DD6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89" name="Рисунок 88" descr="Конверт">
            <a:extLst>
              <a:ext uri="{FF2B5EF4-FFF2-40B4-BE49-F238E27FC236}">
                <a16:creationId xmlns:a16="http://schemas.microsoft.com/office/drawing/2014/main" xmlns="" id="{B1B03028-6F9E-41BC-8E2A-F69C1CAA1D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90" name="Рисунок 89" descr="Смартфон">
            <a:extLst>
              <a:ext uri="{FF2B5EF4-FFF2-40B4-BE49-F238E27FC236}">
                <a16:creationId xmlns:a16="http://schemas.microsoft.com/office/drawing/2014/main" xmlns="" id="{2193674D-24F7-4CB7-9DEC-AED6409B601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91" name="Рисунок 90" descr="Конверт">
            <a:extLst>
              <a:ext uri="{FF2B5EF4-FFF2-40B4-BE49-F238E27FC236}">
                <a16:creationId xmlns:a16="http://schemas.microsoft.com/office/drawing/2014/main" xmlns="" id="{CF3C3CB5-D020-47A3-A6CE-C40B0C445A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92" name="Рисунок 91" descr="Смартфон">
            <a:extLst>
              <a:ext uri="{FF2B5EF4-FFF2-40B4-BE49-F238E27FC236}">
                <a16:creationId xmlns:a16="http://schemas.microsoft.com/office/drawing/2014/main" xmlns="" id="{CF59CB18-C7FD-4331-BFA6-EDF9966E5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93" name="Рисунок 92" descr="Конверт">
            <a:extLst>
              <a:ext uri="{FF2B5EF4-FFF2-40B4-BE49-F238E27FC236}">
                <a16:creationId xmlns:a16="http://schemas.microsoft.com/office/drawing/2014/main" xmlns="" id="{5E7C92CD-AF49-407F-B491-D91E05A772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046654" y="6088332"/>
            <a:ext cx="191136" cy="191136"/>
          </a:xfrm>
          <a:prstGeom prst="rect">
            <a:avLst/>
          </a:prstGeom>
        </p:spPr>
      </p:pic>
      <p:pic>
        <p:nvPicPr>
          <p:cNvPr id="94" name="Рисунок 93" descr="Смартфон">
            <a:extLst>
              <a:ext uri="{FF2B5EF4-FFF2-40B4-BE49-F238E27FC236}">
                <a16:creationId xmlns:a16="http://schemas.microsoft.com/office/drawing/2014/main" xmlns="" id="{FD037406-A154-46B4-B2D7-011875B7A7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495516" y="6085302"/>
            <a:ext cx="197196" cy="197196"/>
          </a:xfrm>
          <a:prstGeom prst="rect">
            <a:avLst/>
          </a:prstGeom>
        </p:spPr>
      </p:pic>
      <p:sp>
        <p:nvSpPr>
          <p:cNvPr id="95" name="Текст 87">
            <a:extLst>
              <a:ext uri="{FF2B5EF4-FFF2-40B4-BE49-F238E27FC236}">
                <a16:creationId xmlns:a16="http://schemas.microsoft.com/office/drawing/2014/main" xmlns="" id="{3EDD2F5A-D87B-4910-AD0D-B8E93DEB7907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6" name="Текст 87">
            <a:extLst>
              <a:ext uri="{FF2B5EF4-FFF2-40B4-BE49-F238E27FC236}">
                <a16:creationId xmlns:a16="http://schemas.microsoft.com/office/drawing/2014/main" xmlns="" id="{5709A290-4A3C-4BA1-8862-4340D91E1A89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477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xmlns="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xmlns="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xmlns="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xmlns="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xmlns="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xmlns="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xmlns="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xmlns="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xmlns="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xmlns="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xmlns="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xmlns="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xmlns="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xmlns="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Текст 22">
            <a:extLst>
              <a:ext uri="{FF2B5EF4-FFF2-40B4-BE49-F238E27FC236}">
                <a16:creationId xmlns:a16="http://schemas.microsoft.com/office/drawing/2014/main" xmlns="" id="{4DFE1B6E-5A0E-491A-88C5-56DC746AA4F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13607" y="370648"/>
            <a:ext cx="7335546" cy="683654"/>
          </a:xfrm>
        </p:spPr>
        <p:txBody>
          <a:bodyPr/>
          <a:lstStyle/>
          <a:p>
            <a:pPr algn="ctr"/>
            <a:r>
              <a:rPr lang="ru-RU" sz="2400" b="1" dirty="0" smtClean="0"/>
              <a:t>Производство </a:t>
            </a:r>
            <a:r>
              <a:rPr lang="ru-RU" sz="2400" b="1" dirty="0"/>
              <a:t>цемента высоких марок </a:t>
            </a:r>
          </a:p>
        </p:txBody>
      </p:sp>
      <p:sp>
        <p:nvSpPr>
          <p:cNvPr id="24" name="Текст 23">
            <a:extLst>
              <a:ext uri="{FF2B5EF4-FFF2-40B4-BE49-F238E27FC236}">
                <a16:creationId xmlns:a16="http://schemas.microsoft.com/office/drawing/2014/main" xmlns="" id="{AFDBA291-BEFE-4789-BD0E-47FCE155431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128043" y="2578785"/>
            <a:ext cx="1570037" cy="282731"/>
          </a:xfrm>
        </p:spPr>
        <p:txBody>
          <a:bodyPr/>
          <a:lstStyle/>
          <a:p>
            <a:r>
              <a:rPr lang="ru-RU" dirty="0"/>
              <a:t>77,9 млн $ </a:t>
            </a: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xmlns="" id="{8FCFF1F9-DA04-4F52-9D29-BF0AA09AAC7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119853" y="3276736"/>
            <a:ext cx="1570037" cy="282731"/>
          </a:xfrm>
        </p:spPr>
        <p:txBody>
          <a:bodyPr/>
          <a:lstStyle/>
          <a:p>
            <a:r>
              <a:rPr lang="ru-RU" dirty="0"/>
              <a:t>1 080 000 тонна</a:t>
            </a:r>
          </a:p>
        </p:txBody>
      </p:sp>
      <p:sp>
        <p:nvSpPr>
          <p:cNvPr id="26" name="Текст 25">
            <a:extLst>
              <a:ext uri="{FF2B5EF4-FFF2-40B4-BE49-F238E27FC236}">
                <a16:creationId xmlns:a16="http://schemas.microsoft.com/office/drawing/2014/main" xmlns="" id="{D3319173-F095-4E35-ACF0-9D07181ACE7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881978" y="4224104"/>
            <a:ext cx="2464838" cy="431095"/>
          </a:xfrm>
        </p:spPr>
        <p:txBody>
          <a:bodyPr/>
          <a:lstStyle/>
          <a:p>
            <a:r>
              <a:rPr lang="en-US" dirty="0"/>
              <a:t>IRR</a:t>
            </a:r>
            <a:r>
              <a:rPr lang="ru-RU" dirty="0"/>
              <a:t> – 19 </a:t>
            </a:r>
            <a:r>
              <a:rPr lang="uz-Cyrl-UZ" dirty="0"/>
              <a:t>%</a:t>
            </a:r>
            <a:endParaRPr lang="en-US" dirty="0"/>
          </a:p>
          <a:p>
            <a:r>
              <a:rPr lang="ru-RU" dirty="0"/>
              <a:t>NPV - </a:t>
            </a:r>
            <a:r>
              <a:rPr lang="en-US" dirty="0"/>
              <a:t>$</a:t>
            </a:r>
            <a:r>
              <a:rPr lang="ru-RU" dirty="0"/>
              <a:t> 55,8</a:t>
            </a:r>
            <a:r>
              <a:rPr lang="en-US" dirty="0"/>
              <a:t> </a:t>
            </a:r>
            <a:r>
              <a:rPr lang="en-US" dirty="0" err="1"/>
              <a:t>mln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xmlns="" id="{6BE432DE-5C89-4555-A2A7-F3358D6F5F2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68 месяца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xmlns="" id="{746C2398-4047-41F7-9ECF-2879A5D9525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61457" y="2593317"/>
            <a:ext cx="1570037" cy="282731"/>
          </a:xfrm>
        </p:spPr>
        <p:txBody>
          <a:bodyPr/>
          <a:lstStyle/>
          <a:p>
            <a:r>
              <a:rPr lang="en-US" dirty="0"/>
              <a:t>4</a:t>
            </a:r>
            <a:r>
              <a:rPr lang="ru-RU" dirty="0"/>
              <a:t>0,5 млн. </a:t>
            </a:r>
            <a:r>
              <a:rPr lang="en-US" dirty="0"/>
              <a:t>$ </a:t>
            </a:r>
            <a:endParaRPr lang="ru-RU" dirty="0"/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xmlns="" id="{8C43B6EB-6147-4B2A-88C0-97F6EE1DF7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506907" y="3318681"/>
            <a:ext cx="2106074" cy="403646"/>
          </a:xfrm>
        </p:spPr>
        <p:txBody>
          <a:bodyPr/>
          <a:lstStyle/>
          <a:p>
            <a:r>
              <a:rPr lang="ru-RU" dirty="0"/>
              <a:t>Ферганская область</a:t>
            </a:r>
            <a:endParaRPr lang="uz-Cyrl-UZ" dirty="0"/>
          </a:p>
        </p:txBody>
      </p:sp>
      <p:sp>
        <p:nvSpPr>
          <p:cNvPr id="30" name="Текст 29">
            <a:extLst>
              <a:ext uri="{FF2B5EF4-FFF2-40B4-BE49-F238E27FC236}">
                <a16:creationId xmlns:a16="http://schemas.microsoft.com/office/drawing/2014/main" xmlns="" id="{A51FF56A-57DF-48ED-8A17-0E8B61452ED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551046" y="4161324"/>
            <a:ext cx="1939644" cy="403646"/>
          </a:xfrm>
        </p:spPr>
        <p:txBody>
          <a:bodyPr/>
          <a:lstStyle/>
          <a:p>
            <a:r>
              <a:rPr lang="en-US" dirty="0"/>
              <a:t>              </a:t>
            </a:r>
            <a:r>
              <a:rPr lang="ru-RU" dirty="0"/>
              <a:t>Экспорт</a:t>
            </a:r>
            <a:r>
              <a:rPr lang="en-US" dirty="0"/>
              <a:t>: </a:t>
            </a:r>
            <a:r>
              <a:rPr lang="uz-Cyrl-UZ" dirty="0"/>
              <a:t>10</a:t>
            </a:r>
            <a:r>
              <a:rPr lang="en-US" dirty="0"/>
              <a:t> %</a:t>
            </a:r>
            <a:endParaRPr lang="ru-RU" dirty="0"/>
          </a:p>
          <a:p>
            <a:r>
              <a:rPr lang="ru-RU" dirty="0"/>
              <a:t>Местный рынок: 90%</a:t>
            </a:r>
            <a:endParaRPr lang="en-US" dirty="0"/>
          </a:p>
        </p:txBody>
      </p:sp>
      <p:sp>
        <p:nvSpPr>
          <p:cNvPr id="31" name="Текст 30">
            <a:extLst>
              <a:ext uri="{FF2B5EF4-FFF2-40B4-BE49-F238E27FC236}">
                <a16:creationId xmlns:a16="http://schemas.microsoft.com/office/drawing/2014/main" xmlns="" id="{47EF9706-BF00-455C-98C3-6986F364817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028591"/>
            <a:ext cx="1570037" cy="331696"/>
          </a:xfrm>
        </p:spPr>
        <p:txBody>
          <a:bodyPr/>
          <a:lstStyle/>
          <a:p>
            <a:r>
              <a:rPr lang="ru-RU" dirty="0"/>
              <a:t>Имеется</a:t>
            </a:r>
          </a:p>
        </p:txBody>
      </p:sp>
      <p:sp>
        <p:nvSpPr>
          <p:cNvPr id="22" name="Текст 21">
            <a:extLst>
              <a:ext uri="{FF2B5EF4-FFF2-40B4-BE49-F238E27FC236}">
                <a16:creationId xmlns:a16="http://schemas.microsoft.com/office/drawing/2014/main" xmlns="" id="{37469D6A-68FD-4958-91F2-CD555DC7DC3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12945" y="6086278"/>
            <a:ext cx="3578280" cy="331696"/>
          </a:xfrm>
        </p:spPr>
        <p:txBody>
          <a:bodyPr/>
          <a:lstStyle/>
          <a:p>
            <a:r>
              <a:rPr lang="ru-RU" sz="1050" b="1" dirty="0"/>
              <a:t>ООО "</a:t>
            </a:r>
            <a:r>
              <a:rPr lang="en-US" sz="1050" b="1" dirty="0"/>
              <a:t>UNIVERSAL SOLYARIS GRAND"</a:t>
            </a:r>
            <a:endParaRPr lang="ru-RU" sz="1050" b="1" dirty="0"/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xmlns="" id="{BF176A61-6F27-4BFE-BC04-C429B182171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95790" y="6083707"/>
            <a:ext cx="1433124" cy="40364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1CDDA5E-072C-4460-AA9E-23C577BB3CB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19975" y="6092622"/>
            <a:ext cx="1235928" cy="182557"/>
          </a:xfrm>
        </p:spPr>
        <p:txBody>
          <a:bodyPr/>
          <a:lstStyle/>
          <a:p>
            <a:r>
              <a:rPr lang="ru-RU" dirty="0"/>
              <a:t>+99899 996 86 21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244DD291-570F-474D-9DC0-FB62E058FEF8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7" r="2977"/>
          <a:stretch>
            <a:fillRect/>
          </a:stretch>
        </p:blipFill>
        <p:spPr/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D69DBAEA-0D7B-4CAE-A983-4BF5D2B05D39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3" r="4554"/>
          <a:stretch/>
        </p:blipFill>
        <p:spPr>
          <a:xfrm>
            <a:off x="7742465" y="105451"/>
            <a:ext cx="2056199" cy="2120130"/>
          </a:xfrm>
        </p:spPr>
      </p:pic>
      <p:pic>
        <p:nvPicPr>
          <p:cNvPr id="40" name="Рисунок 39">
            <a:extLst>
              <a:ext uri="{FF2B5EF4-FFF2-40B4-BE49-F238E27FC236}">
                <a16:creationId xmlns:a16="http://schemas.microsoft.com/office/drawing/2014/main" xmlns="" id="{35716213-C076-4266-8032-6A8542EF6297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5" r="242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1519</TotalTime>
  <Words>52</Words>
  <Application>Microsoft Office PowerPoint</Application>
  <PresentationFormat>Лист A4 (210x297 мм)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ws26</cp:lastModifiedBy>
  <cp:revision>146</cp:revision>
  <cp:lastPrinted>2020-02-19T12:33:34Z</cp:lastPrinted>
  <dcterms:created xsi:type="dcterms:W3CDTF">2020-02-19T03:11:15Z</dcterms:created>
  <dcterms:modified xsi:type="dcterms:W3CDTF">2022-06-02T12:12:51Z</dcterms:modified>
</cp:coreProperties>
</file>