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13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80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4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6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61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41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44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17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0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9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DC19F-6FD0-443B-BF29-F99611938C2F}" type="datetimeFigureOut">
              <a:rPr lang="ru-RU" smtClean="0"/>
              <a:t>чт 29.09.22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17015-47BA-4EA3-ABCE-7866A80DA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34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budexport.by/world_market.php" TargetMode="External"/><Relationship Id="rId4" Type="http://schemas.openxmlformats.org/officeDocument/2006/relationships/hyperlink" Target="https://www.planradar.com/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ject 7">
            <a:extLst>
              <a:ext uri="{FF2B5EF4-FFF2-40B4-BE49-F238E27FC236}">
                <a16:creationId xmlns:a16="http://schemas.microsoft.com/office/drawing/2014/main" id="{23D3AFB1-A98C-4548-AEC8-BF08D44D66B1}"/>
              </a:ext>
            </a:extLst>
          </p:cNvPr>
          <p:cNvSpPr/>
          <p:nvPr/>
        </p:nvSpPr>
        <p:spPr>
          <a:xfrm>
            <a:off x="1309880" y="46906"/>
            <a:ext cx="3400489" cy="993354"/>
          </a:xfrm>
          <a:custGeom>
            <a:avLst/>
            <a:gdLst/>
            <a:ahLst/>
            <a:cxnLst/>
            <a:rect l="l" t="t" r="r" b="b"/>
            <a:pathLst>
              <a:path w="4077970" h="1191260">
                <a:moveTo>
                  <a:pt x="4077398" y="0"/>
                </a:moveTo>
                <a:lnTo>
                  <a:pt x="0" y="0"/>
                </a:lnTo>
                <a:lnTo>
                  <a:pt x="0" y="1190752"/>
                </a:lnTo>
                <a:lnTo>
                  <a:pt x="4077398" y="747255"/>
                </a:lnTo>
                <a:lnTo>
                  <a:pt x="4077398" y="0"/>
                </a:lnTo>
                <a:close/>
              </a:path>
            </a:pathLst>
          </a:custGeom>
          <a:solidFill>
            <a:srgbClr val="02476C"/>
          </a:solidFill>
        </p:spPr>
        <p:txBody>
          <a:bodyPr wrap="square" lIns="0" tIns="0" rIns="0" bIns="0" rtlCol="0"/>
          <a:lstStyle/>
          <a:p>
            <a:endParaRPr sz="1286">
              <a:latin typeface="+mj-lt"/>
              <a:cs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05EAEDF-C430-4C5D-8C08-C3CE5DEA5F0F}"/>
              </a:ext>
            </a:extLst>
          </p:cNvPr>
          <p:cNvSpPr txBox="1"/>
          <p:nvPr/>
        </p:nvSpPr>
        <p:spPr>
          <a:xfrm>
            <a:off x="4915391" y="72329"/>
            <a:ext cx="3921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Строительство жилой и коммерческой недвижимости на территории зоны отдыха «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Бахт-Рохат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DF99F92-FD25-4E9C-9E9D-84D0DB69FF6C}"/>
              </a:ext>
            </a:extLst>
          </p:cNvPr>
          <p:cNvSpPr txBox="1"/>
          <p:nvPr/>
        </p:nvSpPr>
        <p:spPr>
          <a:xfrm>
            <a:off x="2479701" y="2043461"/>
            <a:ext cx="4871380" cy="4340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sz="1400" b="1" dirty="0">
                <a:solidFill>
                  <a:prstClr val="black"/>
                </a:solidFill>
                <a:cs typeface="Arial" panose="020B0604020202020204" pitchFamily="34" charset="0"/>
              </a:rPr>
              <a:t>Мощность</a:t>
            </a:r>
            <a:r>
              <a:rPr lang="ru-RU" sz="1400" b="1" dirty="0">
                <a:cs typeface="Arial" panose="020B0604020202020204" pitchFamily="34" charset="0"/>
              </a:rPr>
              <a:t>:</a:t>
            </a:r>
            <a:r>
              <a:rPr lang="en-US" sz="1400" b="1" dirty="0">
                <a:cs typeface="Arial" panose="020B0604020202020204" pitchFamily="34" charset="0"/>
              </a:rPr>
              <a:t> </a:t>
            </a:r>
            <a:r>
              <a:rPr lang="ru-RU" sz="1400" b="1" dirty="0">
                <a:effectLst/>
                <a:ea typeface="Calibri" panose="020F0502020204030204" pitchFamily="34" charset="0"/>
              </a:rPr>
              <a:t>$</a:t>
            </a:r>
            <a:r>
              <a:rPr lang="en-US" sz="1400" b="1" dirty="0">
                <a:effectLst/>
                <a:ea typeface="Calibri" panose="020F0502020204030204" pitchFamily="34" charset="0"/>
              </a:rPr>
              <a:t> </a:t>
            </a:r>
            <a:r>
              <a:rPr lang="ru-RU" sz="1400" b="1" dirty="0">
                <a:effectLst/>
                <a:ea typeface="Calibri" panose="020F0502020204030204" pitchFamily="34" charset="0"/>
              </a:rPr>
              <a:t>176,8</a:t>
            </a:r>
            <a:r>
              <a:rPr lang="ru-RU" sz="1400" b="1" dirty="0">
                <a:effectLst/>
                <a:ea typeface="Times New Roman" panose="02020603050405020304" pitchFamily="18" charset="0"/>
              </a:rPr>
              <a:t> млн. </a:t>
            </a:r>
            <a:endParaRPr lang="ru-RU" sz="1400" b="1" dirty="0"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ru-RU" sz="1400" b="1" dirty="0">
                <a:solidFill>
                  <a:prstClr val="black"/>
                </a:solidFill>
                <a:cs typeface="Arial" panose="020B0604020202020204" pitchFamily="34" charset="0"/>
              </a:rPr>
              <a:t>Стоимость проекта</a:t>
            </a:r>
            <a:r>
              <a:rPr lang="ru-RU" sz="1400" b="1" dirty="0">
                <a:cs typeface="Arial" panose="020B0604020202020204" pitchFamily="34" charset="0"/>
              </a:rPr>
              <a:t>:</a:t>
            </a:r>
            <a:r>
              <a:rPr lang="en-US" sz="1400" b="1" dirty="0">
                <a:cs typeface="Arial" panose="020B0604020202020204" pitchFamily="34" charset="0"/>
              </a:rPr>
              <a:t> </a:t>
            </a:r>
            <a:r>
              <a:rPr lang="en-US" sz="1400" b="1" dirty="0">
                <a:effectLst/>
                <a:ea typeface="Calibri" panose="020F0502020204030204" pitchFamily="34" charset="0"/>
              </a:rPr>
              <a:t>$ </a:t>
            </a:r>
            <a:r>
              <a:rPr lang="ru-RU" sz="1400" b="1" dirty="0">
                <a:effectLst/>
                <a:ea typeface="Calibri" panose="020F0502020204030204" pitchFamily="34" charset="0"/>
              </a:rPr>
              <a:t>467,7</a:t>
            </a:r>
            <a:r>
              <a:rPr lang="ru-RU" sz="1400" b="1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400" b="1" dirty="0">
                <a:effectLst/>
                <a:ea typeface="Calibri" panose="020F0502020204030204" pitchFamily="34" charset="0"/>
              </a:rPr>
              <a:t>млн</a:t>
            </a:r>
            <a:r>
              <a:rPr lang="en-US" sz="1400" b="1" dirty="0">
                <a:effectLst/>
                <a:ea typeface="Calibri" panose="020F0502020204030204" pitchFamily="34" charset="0"/>
              </a:rPr>
              <a:t>.</a:t>
            </a:r>
            <a:endParaRPr lang="ru-RU" sz="1400" b="1" dirty="0"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ru-RU" sz="1400" b="1" dirty="0">
                <a:cs typeface="Arial" panose="020B0604020202020204" pitchFamily="34" charset="0"/>
              </a:rPr>
              <a:t>ВНД: 29%</a:t>
            </a:r>
          </a:p>
          <a:p>
            <a:pPr algn="just">
              <a:lnSpc>
                <a:spcPct val="200000"/>
              </a:lnSpc>
            </a:pPr>
            <a:r>
              <a:rPr lang="ru-RU" sz="1400" b="1" dirty="0">
                <a:cs typeface="Arial" panose="020B0604020202020204" pitchFamily="34" charset="0"/>
              </a:rPr>
              <a:t>ЧПС:</a:t>
            </a:r>
            <a:r>
              <a:rPr lang="en-US" sz="1400" b="1" dirty="0">
                <a:cs typeface="Arial" panose="020B0604020202020204" pitchFamily="34" charset="0"/>
              </a:rPr>
              <a:t> </a:t>
            </a:r>
            <a:r>
              <a:rPr lang="ru-RU" sz="1400" b="1" dirty="0">
                <a:cs typeface="Arial" panose="020B0604020202020204" pitchFamily="34" charset="0"/>
              </a:rPr>
              <a:t>$</a:t>
            </a:r>
            <a:r>
              <a:rPr lang="en-US" sz="1400" b="1" dirty="0">
                <a:cs typeface="Arial" panose="020B0604020202020204" pitchFamily="34" charset="0"/>
              </a:rPr>
              <a:t> 140,8</a:t>
            </a:r>
            <a:r>
              <a:rPr lang="ru-RU" sz="1400" b="1" dirty="0">
                <a:cs typeface="Arial" panose="020B0604020202020204" pitchFamily="34" charset="0"/>
              </a:rPr>
              <a:t> млн</a:t>
            </a:r>
          </a:p>
          <a:p>
            <a:pPr algn="just">
              <a:lnSpc>
                <a:spcPct val="200000"/>
              </a:lnSpc>
            </a:pPr>
            <a:r>
              <a:rPr lang="ru-RU" sz="1400" b="1" dirty="0">
                <a:cs typeface="Arial" panose="020B0604020202020204" pitchFamily="34" charset="0"/>
              </a:rPr>
              <a:t>Срок окупаемости: </a:t>
            </a:r>
            <a:r>
              <a:rPr lang="en-US" sz="1400" b="1" dirty="0">
                <a:cs typeface="Arial" panose="020B0604020202020204" pitchFamily="34" charset="0"/>
              </a:rPr>
              <a:t>39</a:t>
            </a:r>
            <a:r>
              <a:rPr lang="ru-RU" sz="1400" b="1" dirty="0">
                <a:cs typeface="Arial" panose="020B0604020202020204" pitchFamily="34" charset="0"/>
              </a:rPr>
              <a:t> месяцев</a:t>
            </a:r>
          </a:p>
          <a:p>
            <a:pPr algn="just">
              <a:lnSpc>
                <a:spcPct val="200000"/>
              </a:lnSpc>
            </a:pPr>
            <a:r>
              <a:rPr lang="ru-RU" sz="1400" b="1" dirty="0">
                <a:solidFill>
                  <a:prstClr val="black"/>
                </a:solidFill>
                <a:cs typeface="Arial" panose="020B0604020202020204" pitchFamily="34" charset="0"/>
              </a:rPr>
              <a:t>Количество рабочих мест</a:t>
            </a:r>
            <a:r>
              <a:rPr lang="ru-RU" sz="1400" b="1" dirty="0">
                <a:cs typeface="Arial" panose="020B0604020202020204" pitchFamily="34" charset="0"/>
              </a:rPr>
              <a:t>: более 200</a:t>
            </a:r>
          </a:p>
          <a:p>
            <a:pPr algn="just">
              <a:lnSpc>
                <a:spcPct val="200000"/>
              </a:lnSpc>
            </a:pPr>
            <a:r>
              <a:rPr lang="ru-RU" sz="1400" b="1" dirty="0">
                <a:cs typeface="Arial" panose="020B0604020202020204" pitchFamily="34" charset="0"/>
              </a:rPr>
              <a:t>Расположение проекта</a:t>
            </a:r>
            <a:r>
              <a:rPr lang="en-US" sz="1400" b="1" dirty="0">
                <a:cs typeface="Arial" panose="020B0604020202020204" pitchFamily="34" charset="0"/>
              </a:rPr>
              <a:t>: </a:t>
            </a:r>
            <a:r>
              <a:rPr lang="ru-RU" sz="1400" b="1" dirty="0">
                <a:effectLst/>
                <a:ea typeface="Times New Roman" panose="02020603050405020304" pitchFamily="18" charset="0"/>
              </a:rPr>
              <a:t>г. Ташкент, </a:t>
            </a:r>
            <a:r>
              <a:rPr lang="ru-RU" sz="1400" b="1" dirty="0" err="1">
                <a:effectLst/>
                <a:ea typeface="Times New Roman" panose="02020603050405020304" pitchFamily="18" charset="0"/>
              </a:rPr>
              <a:t>Бектемирский</a:t>
            </a:r>
            <a:r>
              <a:rPr lang="ru-RU" sz="1400" b="1" dirty="0">
                <a:effectLst/>
                <a:ea typeface="Times New Roman" panose="02020603050405020304" pitchFamily="18" charset="0"/>
              </a:rPr>
              <a:t> район, </a:t>
            </a:r>
            <a:r>
              <a:rPr lang="ru-RU" sz="1400" b="1" dirty="0" err="1">
                <a:effectLst/>
                <a:ea typeface="Times New Roman" panose="02020603050405020304" pitchFamily="18" charset="0"/>
              </a:rPr>
              <a:t>Ахангаранское</a:t>
            </a:r>
            <a:r>
              <a:rPr lang="ru-RU" sz="1400" b="1" dirty="0">
                <a:effectLst/>
                <a:ea typeface="Times New Roman" panose="02020603050405020304" pitchFamily="18" charset="0"/>
              </a:rPr>
              <a:t> шоссе (территория зоны отдыха </a:t>
            </a:r>
          </a:p>
          <a:p>
            <a:pPr algn="just">
              <a:lnSpc>
                <a:spcPct val="200000"/>
              </a:lnSpc>
            </a:pPr>
            <a:r>
              <a:rPr lang="ru-RU" sz="1400" b="1" dirty="0">
                <a:effectLst/>
                <a:ea typeface="Times New Roman" panose="02020603050405020304" pitchFamily="18" charset="0"/>
              </a:rPr>
              <a:t>«</a:t>
            </a:r>
            <a:r>
              <a:rPr lang="ru-RU" sz="1400" b="1" dirty="0" err="1">
                <a:effectLst/>
                <a:ea typeface="Times New Roman" panose="02020603050405020304" pitchFamily="18" charset="0"/>
              </a:rPr>
              <a:t>Бахт-Рохат</a:t>
            </a:r>
            <a:r>
              <a:rPr lang="ru-RU" sz="1400" b="1" dirty="0">
                <a:effectLst/>
                <a:ea typeface="Times New Roman" panose="02020603050405020304" pitchFamily="18" charset="0"/>
              </a:rPr>
              <a:t>»)</a:t>
            </a:r>
            <a:endParaRPr lang="ru-RU" sz="1400" b="1" dirty="0"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1400" b="1" dirty="0">
                <a:cs typeface="Arial" panose="020B0604020202020204" pitchFamily="34" charset="0"/>
              </a:rPr>
              <a:t>                         </a:t>
            </a:r>
            <a:r>
              <a:rPr lang="ru-RU" sz="1400" b="1" dirty="0">
                <a:cs typeface="Arial" panose="020B0604020202020204" pitchFamily="34" charset="0"/>
              </a:rPr>
              <a:t>Инициатор</a:t>
            </a:r>
            <a:r>
              <a:rPr lang="en-US" sz="1400" b="1" dirty="0">
                <a:cs typeface="Arial" panose="020B0604020202020204" pitchFamily="34" charset="0"/>
              </a:rPr>
              <a:t>: </a:t>
            </a:r>
            <a:r>
              <a:rPr lang="ru-RU" sz="1400" b="1" dirty="0">
                <a:cs typeface="Arial" panose="020B0604020202020204" pitchFamily="34" charset="0"/>
              </a:rPr>
              <a:t>ООО «</a:t>
            </a:r>
            <a:r>
              <a:rPr lang="en-US" sz="1400" b="1" dirty="0">
                <a:cs typeface="Arial" panose="020B0604020202020204" pitchFamily="34" charset="0"/>
              </a:rPr>
              <a:t>ELSUN INVEST</a:t>
            </a:r>
            <a:r>
              <a:rPr lang="ru-RU" sz="1400" b="1" dirty="0">
                <a:cs typeface="Arial" panose="020B0604020202020204" pitchFamily="34" charset="0"/>
              </a:rPr>
              <a:t>»</a:t>
            </a:r>
          </a:p>
        </p:txBody>
      </p:sp>
      <p:sp>
        <p:nvSpPr>
          <p:cNvPr id="31" name="object 19">
            <a:extLst>
              <a:ext uri="{FF2B5EF4-FFF2-40B4-BE49-F238E27FC236}">
                <a16:creationId xmlns:a16="http://schemas.microsoft.com/office/drawing/2014/main" id="{620D2833-4BCE-4497-8004-CA0A79C1FA44}"/>
              </a:ext>
            </a:extLst>
          </p:cNvPr>
          <p:cNvSpPr txBox="1"/>
          <p:nvPr/>
        </p:nvSpPr>
        <p:spPr>
          <a:xfrm>
            <a:off x="1685207" y="68011"/>
            <a:ext cx="2601327" cy="624713"/>
          </a:xfrm>
          <a:prstGeom prst="rect">
            <a:avLst/>
          </a:prstGeom>
        </p:spPr>
        <p:txBody>
          <a:bodyPr vert="horz" wrap="square" lIns="0" tIns="9071" rIns="0" bIns="0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cs typeface="Arial" panose="020B0604020202020204" pitchFamily="34" charset="0"/>
              </a:rPr>
              <a:t>Инвестиционное предложение</a:t>
            </a:r>
          </a:p>
        </p:txBody>
      </p:sp>
      <p:sp>
        <p:nvSpPr>
          <p:cNvPr id="41" name="Блок-схема: данные 8">
            <a:extLst>
              <a:ext uri="{FF2B5EF4-FFF2-40B4-BE49-F238E27FC236}">
                <a16:creationId xmlns:a16="http://schemas.microsoft.com/office/drawing/2014/main" id="{CC47FAF1-FAAC-4B56-ABD3-6204840B0102}"/>
              </a:ext>
            </a:extLst>
          </p:cNvPr>
          <p:cNvSpPr/>
          <p:nvPr/>
        </p:nvSpPr>
        <p:spPr>
          <a:xfrm>
            <a:off x="1309880" y="5958274"/>
            <a:ext cx="2305984" cy="87472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12 w 10012"/>
              <a:gd name="connsiteY0" fmla="*/ 10100 h 10100"/>
              <a:gd name="connsiteX1" fmla="*/ 0 w 10012"/>
              <a:gd name="connsiteY1" fmla="*/ 0 h 10100"/>
              <a:gd name="connsiteX2" fmla="*/ 10012 w 10012"/>
              <a:gd name="connsiteY2" fmla="*/ 100 h 10100"/>
              <a:gd name="connsiteX3" fmla="*/ 8012 w 10012"/>
              <a:gd name="connsiteY3" fmla="*/ 10100 h 10100"/>
              <a:gd name="connsiteX4" fmla="*/ 12 w 10012"/>
              <a:gd name="connsiteY4" fmla="*/ 10100 h 1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12" h="10100">
                <a:moveTo>
                  <a:pt x="12" y="10100"/>
                </a:moveTo>
                <a:cubicBezTo>
                  <a:pt x="8" y="6733"/>
                  <a:pt x="4" y="3367"/>
                  <a:pt x="0" y="0"/>
                </a:cubicBezTo>
                <a:lnTo>
                  <a:pt x="10012" y="100"/>
                </a:lnTo>
                <a:lnTo>
                  <a:pt x="8012" y="10100"/>
                </a:lnTo>
                <a:lnTo>
                  <a:pt x="12" y="10100"/>
                </a:lnTo>
                <a:close/>
              </a:path>
            </a:pathLst>
          </a:custGeom>
          <a:solidFill>
            <a:srgbClr val="02476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714" dirty="0"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0227B84-B5D6-497A-8080-7C5A54433C34}"/>
              </a:ext>
            </a:extLst>
          </p:cNvPr>
          <p:cNvSpPr txBox="1"/>
          <p:nvPr/>
        </p:nvSpPr>
        <p:spPr>
          <a:xfrm>
            <a:off x="2113332" y="5982729"/>
            <a:ext cx="1172094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57" b="1" dirty="0">
                <a:solidFill>
                  <a:schemeClr val="bg1"/>
                </a:solidFill>
                <a:cs typeface="Arial" panose="020B0604020202020204" pitchFamily="34" charset="0"/>
              </a:rPr>
              <a:t>СВЯЖИТЕСЬ С НАМИ</a:t>
            </a:r>
            <a:endParaRPr lang="ru-RU" sz="857" dirty="0">
              <a:cs typeface="Arial" panose="020B0604020202020204" pitchFamily="34" charset="0"/>
            </a:endParaRPr>
          </a:p>
        </p:txBody>
      </p:sp>
      <p:pic>
        <p:nvPicPr>
          <p:cNvPr id="43" name="Рисунок 42" descr="Телефон">
            <a:extLst>
              <a:ext uri="{FF2B5EF4-FFF2-40B4-BE49-F238E27FC236}">
                <a16:creationId xmlns:a16="http://schemas.microsoft.com/office/drawing/2014/main" id="{768B684A-D0BF-4690-B408-34502A369048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4270" y="6132202"/>
            <a:ext cx="186864" cy="18686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4F41466E-9F5A-458F-A502-F91977F36C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695" y="6357500"/>
            <a:ext cx="148702" cy="148702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7BE4EA27-DD43-4B2C-A14C-CAF4E054C2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696" y="6546479"/>
            <a:ext cx="148701" cy="148701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579FF2A6-98A4-43E6-958B-63BAD07A5FAB}"/>
              </a:ext>
            </a:extLst>
          </p:cNvPr>
          <p:cNvSpPr txBox="1"/>
          <p:nvPr/>
        </p:nvSpPr>
        <p:spPr>
          <a:xfrm>
            <a:off x="1755397" y="6143195"/>
            <a:ext cx="1728031" cy="334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6" b="1" dirty="0">
                <a:solidFill>
                  <a:schemeClr val="bg1"/>
                </a:solidFill>
                <a:cs typeface="Arial" panose="020B0604020202020204" pitchFamily="34" charset="0"/>
              </a:rPr>
              <a:t>Телефон</a:t>
            </a:r>
            <a:r>
              <a:rPr lang="uz-Cyrl-UZ" sz="786" b="1" dirty="0">
                <a:solidFill>
                  <a:schemeClr val="bg1"/>
                </a:solidFill>
                <a:cs typeface="Arial" panose="020B0604020202020204" pitchFamily="34" charset="0"/>
              </a:rPr>
              <a:t>: +998 </a:t>
            </a:r>
            <a:r>
              <a:rPr lang="ru-RU" sz="786" b="1" dirty="0">
                <a:solidFill>
                  <a:schemeClr val="bg1"/>
                </a:solidFill>
                <a:cs typeface="Arial" panose="020B0604020202020204" pitchFamily="34" charset="0"/>
              </a:rPr>
              <a:t>93 183 30 33</a:t>
            </a:r>
          </a:p>
          <a:p>
            <a:endParaRPr lang="ru-RU" sz="786" dirty="0"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7516F19-B964-4405-B800-1E70C8DCA5FE}"/>
              </a:ext>
            </a:extLst>
          </p:cNvPr>
          <p:cNvSpPr txBox="1"/>
          <p:nvPr/>
        </p:nvSpPr>
        <p:spPr>
          <a:xfrm>
            <a:off x="1764496" y="6340171"/>
            <a:ext cx="1080185" cy="35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857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ru-RU" sz="857" dirty="0"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8F6C0303-6A9B-4C24-8155-303582299F2C}"/>
              </a:ext>
            </a:extLst>
          </p:cNvPr>
          <p:cNvSpPr/>
          <p:nvPr/>
        </p:nvSpPr>
        <p:spPr>
          <a:xfrm>
            <a:off x="1926788" y="960100"/>
            <a:ext cx="5441122" cy="1854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50" dirty="0"/>
              <a:t>Спрос на продукты проекта на внутреннем рынке составляет</a:t>
            </a:r>
            <a:endParaRPr lang="en-US" sz="1350" dirty="0"/>
          </a:p>
          <a:p>
            <a:pPr algn="just"/>
            <a:r>
              <a:rPr lang="ru-RU" sz="1350" b="1" dirty="0">
                <a:solidFill>
                  <a:srgbClr val="02476C"/>
                </a:solidFill>
              </a:rPr>
              <a:t>9 900$ </a:t>
            </a:r>
            <a:r>
              <a:rPr lang="ru-RU" sz="1350" dirty="0"/>
              <a:t>млн. долл. США (по данным 2021г.)</a:t>
            </a:r>
            <a:endParaRPr lang="en-US" sz="1350" b="1" dirty="0">
              <a:solidFill>
                <a:srgbClr val="02476C"/>
              </a:solidFill>
            </a:endParaRPr>
          </a:p>
          <a:p>
            <a:pPr algn="just"/>
            <a:r>
              <a:rPr lang="ru-RU" sz="1350" dirty="0"/>
              <a:t>В сопредельных с Узбекистаном странах (Казахстан) - </a:t>
            </a:r>
            <a:r>
              <a:rPr lang="ru-RU" sz="1350" b="1" dirty="0">
                <a:solidFill>
                  <a:srgbClr val="02476C"/>
                </a:solidFill>
              </a:rPr>
              <a:t>20 300$ </a:t>
            </a:r>
            <a:r>
              <a:rPr lang="ru-RU" sz="1350" dirty="0">
                <a:solidFill>
                  <a:prstClr val="black"/>
                </a:solidFill>
              </a:rPr>
              <a:t>млн. долл. США </a:t>
            </a:r>
          </a:p>
          <a:p>
            <a:pPr algn="just"/>
            <a:r>
              <a:rPr lang="ru-RU" sz="1350" dirty="0">
                <a:solidFill>
                  <a:prstClr val="black"/>
                </a:solidFill>
              </a:rPr>
              <a:t>В потенциальных рынках вне СНГ </a:t>
            </a:r>
            <a:r>
              <a:rPr lang="ru-RU" sz="1350" b="1" dirty="0">
                <a:solidFill>
                  <a:srgbClr val="02476C"/>
                </a:solidFill>
              </a:rPr>
              <a:t>$</a:t>
            </a:r>
            <a:r>
              <a:rPr lang="en-US" sz="1350" b="1" dirty="0">
                <a:solidFill>
                  <a:srgbClr val="02476C"/>
                </a:solidFill>
              </a:rPr>
              <a:t>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4020202020204" pitchFamily="34" charset="0"/>
              </a:rPr>
              <a:t>12 526,4</a:t>
            </a:r>
            <a:r>
              <a:rPr lang="en-US" sz="135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350" dirty="0">
                <a:solidFill>
                  <a:prstClr val="black"/>
                </a:solidFill>
              </a:rPr>
              <a:t>млрд. долл. США</a:t>
            </a:r>
          </a:p>
          <a:p>
            <a:pPr algn="just"/>
            <a:r>
              <a:rPr lang="ru-RU" sz="1100" i="1" dirty="0"/>
              <a:t>                  источник: </a:t>
            </a:r>
            <a:r>
              <a:rPr lang="en-US" sz="1100" i="1" dirty="0">
                <a:hlinkClick r:id="rId4"/>
              </a:rPr>
              <a:t>https://www.planradar.com/</a:t>
            </a:r>
            <a:r>
              <a:rPr lang="ru-RU" sz="1100" i="1" dirty="0"/>
              <a:t>; </a:t>
            </a:r>
            <a:r>
              <a:rPr lang="en-US" sz="1100" i="1" dirty="0">
                <a:hlinkClick r:id="rId5"/>
              </a:rPr>
              <a:t>https://budexport.by/world_market.php</a:t>
            </a:r>
            <a:endParaRPr lang="ru-RU" sz="1100" i="1" dirty="0"/>
          </a:p>
          <a:p>
            <a:endParaRPr lang="ru-RU" sz="1100" i="1" dirty="0"/>
          </a:p>
          <a:p>
            <a:endParaRPr lang="en-US" sz="1100" i="1" dirty="0"/>
          </a:p>
          <a:p>
            <a:endParaRPr lang="ru-RU" sz="1350" dirty="0"/>
          </a:p>
        </p:txBody>
      </p:sp>
      <p:pic>
        <p:nvPicPr>
          <p:cNvPr id="1030" name="Picture 6" descr="Фон для строительного сайта (205 фото) .">
            <a:extLst>
              <a:ext uri="{FF2B5EF4-FFF2-40B4-BE49-F238E27FC236}">
                <a16:creationId xmlns:a16="http://schemas.microsoft.com/office/drawing/2014/main" id="{54237746-50BF-6FEE-B048-CE4B7DE60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759" y="613061"/>
            <a:ext cx="2304000" cy="14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Экспертная проверка строительства дома.">
            <a:extLst>
              <a:ext uri="{FF2B5EF4-FFF2-40B4-BE49-F238E27FC236}">
                <a16:creationId xmlns:a16="http://schemas.microsoft.com/office/drawing/2014/main" id="{948D0648-CC1F-ACE8-6F25-78EC38B9C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299" y="2043461"/>
            <a:ext cx="2304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Экспертиза объекта строительства.">
            <a:extLst>
              <a:ext uri="{FF2B5EF4-FFF2-40B4-BE49-F238E27FC236}">
                <a16:creationId xmlns:a16="http://schemas.microsoft.com/office/drawing/2014/main" id="{096639A5-208B-EBAA-530B-19368CD51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759" y="3483461"/>
            <a:ext cx="2304000" cy="153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Биржа субподряда - как найти субподряд на строительство. ">
            <a:extLst>
              <a:ext uri="{FF2B5EF4-FFF2-40B4-BE49-F238E27FC236}">
                <a16:creationId xmlns:a16="http://schemas.microsoft.com/office/drawing/2014/main" id="{643673DD-8D79-B4E7-7C25-EC03A62D3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120" y="5019460"/>
            <a:ext cx="2304000" cy="15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1527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159</Words>
  <Application>Microsoft Office PowerPoint</Application>
  <PresentationFormat>Широкоэкранный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Eshov Komiljon Raxmat O'g'li</dc:creator>
  <cp:lastModifiedBy>Пользователь</cp:lastModifiedBy>
  <cp:revision>13</cp:revision>
  <dcterms:created xsi:type="dcterms:W3CDTF">2021-11-18T12:21:25Z</dcterms:created>
  <dcterms:modified xsi:type="dcterms:W3CDTF">2022-09-29T09:32:14Z</dcterms:modified>
</cp:coreProperties>
</file>