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54" y="74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981512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403837" y="3013645"/>
            <a:ext cx="1337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 </a:t>
            </a:r>
            <a:r>
              <a:rPr lang="ru-RU" sz="1400" b="1" dirty="0"/>
              <a:t>МОЩНОСТЬ</a:t>
            </a:r>
          </a:p>
          <a:p>
            <a:pPr algn="ctr"/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937718" y="3963930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113805" y="4772903"/>
            <a:ext cx="2102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359495" y="2310481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518992" y="3013645"/>
            <a:ext cx="2038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 </a:t>
            </a:r>
            <a:r>
              <a:rPr lang="ru-RU" sz="1400" b="1" dirty="0"/>
              <a:t>МЕСТОПОЛОЖЕНИЕ</a:t>
            </a:r>
          </a:p>
          <a:p>
            <a:pPr algn="ctr"/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780185" y="3905739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3959389" y="4618881"/>
            <a:ext cx="3319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531400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2813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2014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901119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9098" y="2615623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9296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99985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100966" y="3258475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3" name="Текст 87">
            <a:extLst>
              <a:ext uri="{FF2B5EF4-FFF2-40B4-BE49-F238E27FC236}">
                <a16:creationId xmlns:a16="http://schemas.microsoft.com/office/drawing/2014/main" id="{1A8418A7-6B50-4F36-B586-213B5891896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6919D40-14F3-483F-A1F7-0E510D6698E1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A07DC2D-2955-4EDF-AE69-770D870071B9}"/>
              </a:ext>
            </a:extLst>
          </p:cNvPr>
          <p:cNvSpPr txBox="1"/>
          <p:nvPr userDrawn="1"/>
        </p:nvSpPr>
        <p:spPr>
          <a:xfrm>
            <a:off x="148960" y="6315264"/>
            <a:ext cx="68537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Нужна помощь? – </a:t>
            </a:r>
            <a:r>
              <a:rPr lang="ru-RU" sz="9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F9630A4-8AE0-486A-B181-CFAD6FB86E1B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Нужно больше информации?– </a:t>
            </a:r>
            <a:r>
              <a:rPr lang="ru-RU" sz="9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Центр разработки инвестиционных проектов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CED8D89-B19A-4ABB-B48E-D4C0A0FD6854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21E7E9E-17BD-44E1-9F55-31019E660DD6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89" name="Рисунок 88" descr="Конверт">
            <a:extLst>
              <a:ext uri="{FF2B5EF4-FFF2-40B4-BE49-F238E27FC236}">
                <a16:creationId xmlns:a16="http://schemas.microsoft.com/office/drawing/2014/main" id="{B1B03028-6F9E-41BC-8E2A-F69C1CAA1D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90" name="Рисунок 89" descr="Смартфон">
            <a:extLst>
              <a:ext uri="{FF2B5EF4-FFF2-40B4-BE49-F238E27FC236}">
                <a16:creationId xmlns:a16="http://schemas.microsoft.com/office/drawing/2014/main" id="{2193674D-24F7-4CB7-9DEC-AED6409B601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91" name="Рисунок 90" descr="Конверт">
            <a:extLst>
              <a:ext uri="{FF2B5EF4-FFF2-40B4-BE49-F238E27FC236}">
                <a16:creationId xmlns:a16="http://schemas.microsoft.com/office/drawing/2014/main" id="{CF3C3CB5-D020-47A3-A6CE-C40B0C445A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92" name="Рисунок 91" descr="Смартфон">
            <a:extLst>
              <a:ext uri="{FF2B5EF4-FFF2-40B4-BE49-F238E27FC236}">
                <a16:creationId xmlns:a16="http://schemas.microsoft.com/office/drawing/2014/main" id="{CF59CB18-C7FD-4331-BFA6-EDF9966E53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93" name="Рисунок 92" descr="Конверт">
            <a:extLst>
              <a:ext uri="{FF2B5EF4-FFF2-40B4-BE49-F238E27FC236}">
                <a16:creationId xmlns:a16="http://schemas.microsoft.com/office/drawing/2014/main" id="{5E7C92CD-AF49-407F-B491-D91E05A772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088332"/>
            <a:ext cx="191136" cy="191136"/>
          </a:xfrm>
          <a:prstGeom prst="rect">
            <a:avLst/>
          </a:prstGeom>
        </p:spPr>
      </p:pic>
      <p:pic>
        <p:nvPicPr>
          <p:cNvPr id="94" name="Рисунок 93" descr="Смартфон">
            <a:extLst>
              <a:ext uri="{FF2B5EF4-FFF2-40B4-BE49-F238E27FC236}">
                <a16:creationId xmlns:a16="http://schemas.microsoft.com/office/drawing/2014/main" id="{FD037406-A154-46B4-B2D7-011875B7A7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085302"/>
            <a:ext cx="197196" cy="197196"/>
          </a:xfrm>
          <a:prstGeom prst="rect">
            <a:avLst/>
          </a:prstGeom>
        </p:spPr>
      </p:pic>
      <p:sp>
        <p:nvSpPr>
          <p:cNvPr id="95" name="Текст 87">
            <a:extLst>
              <a:ext uri="{FF2B5EF4-FFF2-40B4-BE49-F238E27FC236}">
                <a16:creationId xmlns:a16="http://schemas.microsoft.com/office/drawing/2014/main" id="{3EDD2F5A-D87B-4910-AD0D-B8E93DEB790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6" name="Текст 87">
            <a:extLst>
              <a:ext uri="{FF2B5EF4-FFF2-40B4-BE49-F238E27FC236}">
                <a16:creationId xmlns:a16="http://schemas.microsoft.com/office/drawing/2014/main" id="{5709A290-4A3C-4BA1-8862-4340D91E1A8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477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6334D785-7BAA-4FCD-B71E-A330EAF31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813" y="370648"/>
            <a:ext cx="7089877" cy="1055115"/>
          </a:xfrm>
        </p:spPr>
        <p:txBody>
          <a:bodyPr/>
          <a:lstStyle/>
          <a:p>
            <a:pPr algn="ctr"/>
            <a:r>
              <a:rPr lang="ru-RU" sz="2800" i="1" dirty="0"/>
              <a:t>Производство аппаратов искусственной вентиляции легких (ИВЛ) </a:t>
            </a:r>
          </a:p>
        </p:txBody>
      </p:sp>
      <p:sp>
        <p:nvSpPr>
          <p:cNvPr id="24" name="Текст 23">
            <a:extLst>
              <a:ext uri="{FF2B5EF4-FFF2-40B4-BE49-F238E27FC236}">
                <a16:creationId xmlns:a16="http://schemas.microsoft.com/office/drawing/2014/main" id="{AFDBA291-BEFE-4789-BD0E-47FCE155431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ru-RU" dirty="0"/>
              <a:t>$ 2,4 </a:t>
            </a:r>
            <a:r>
              <a:rPr lang="en-US" dirty="0" err="1"/>
              <a:t>mln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8FCFF1F9-DA04-4F52-9D29-BF0AA09AAC7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107324" y="3301177"/>
            <a:ext cx="2619548" cy="403646"/>
          </a:xfrm>
        </p:spPr>
        <p:txBody>
          <a:bodyPr/>
          <a:lstStyle/>
          <a:p>
            <a:r>
              <a:rPr lang="ru-RU" b="0" dirty="0"/>
              <a:t>Стационарные ИВЛ</a:t>
            </a:r>
            <a:r>
              <a:rPr lang="ru-RU" dirty="0"/>
              <a:t>  - 520,00  </a:t>
            </a:r>
            <a:r>
              <a:rPr lang="ru-RU" dirty="0" err="1"/>
              <a:t>шт</a:t>
            </a:r>
            <a:endParaRPr lang="ru-RU" dirty="0"/>
          </a:p>
          <a:p>
            <a:r>
              <a:rPr lang="ru-RU" b="0" dirty="0"/>
              <a:t>Портативные ИВЛ</a:t>
            </a:r>
            <a:r>
              <a:rPr lang="ru-RU" dirty="0"/>
              <a:t>  -  1 040,00  </a:t>
            </a:r>
            <a:r>
              <a:rPr lang="ru-RU" dirty="0" err="1"/>
              <a:t>шт</a:t>
            </a:r>
            <a:endParaRPr lang="ru-RU" dirty="0"/>
          </a:p>
        </p:txBody>
      </p:sp>
      <p:sp>
        <p:nvSpPr>
          <p:cNvPr id="26" name="Текст 25">
            <a:extLst>
              <a:ext uri="{FF2B5EF4-FFF2-40B4-BE49-F238E27FC236}">
                <a16:creationId xmlns:a16="http://schemas.microsoft.com/office/drawing/2014/main" id="{D3319173-F095-4E35-ACF0-9D07181ACE7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845128" y="4251741"/>
            <a:ext cx="2619548" cy="431095"/>
          </a:xfrm>
        </p:spPr>
        <p:txBody>
          <a:bodyPr/>
          <a:lstStyle/>
          <a:p>
            <a:r>
              <a:rPr lang="en-US" dirty="0"/>
              <a:t>IRR</a:t>
            </a:r>
            <a:r>
              <a:rPr lang="ru-RU" dirty="0"/>
              <a:t> – 20,2</a:t>
            </a:r>
            <a:r>
              <a:rPr lang="en-US" dirty="0"/>
              <a:t>:</a:t>
            </a:r>
            <a:r>
              <a:rPr lang="uz-Cyrl-UZ" dirty="0"/>
              <a:t>%</a:t>
            </a:r>
            <a:endParaRPr lang="en-US" dirty="0"/>
          </a:p>
          <a:p>
            <a:r>
              <a:rPr lang="ru-RU" dirty="0"/>
              <a:t>NPV - </a:t>
            </a:r>
            <a:r>
              <a:rPr lang="en-US" dirty="0"/>
              <a:t>$</a:t>
            </a:r>
            <a:r>
              <a:rPr lang="ru-RU" dirty="0"/>
              <a:t> 2,84</a:t>
            </a:r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6BE432DE-5C89-4555-A2A7-F3358D6F5F2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ru-RU" dirty="0"/>
              <a:t>62 месяцев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746C2398-4047-41F7-9ECF-2879A5D9525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ru-RU" dirty="0"/>
              <a:t>$ 1,6 </a:t>
            </a:r>
            <a:r>
              <a:rPr lang="en-US" dirty="0" err="1"/>
              <a:t>mln</a:t>
            </a:r>
            <a:r>
              <a:rPr lang="en-US" dirty="0"/>
              <a:t>/</a:t>
            </a:r>
            <a:endParaRPr lang="ru-RU" dirty="0"/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8C43B6EB-6147-4B2A-88C0-97F6EE1DF7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548008" y="3330830"/>
            <a:ext cx="2106074" cy="403646"/>
          </a:xfrm>
        </p:spPr>
        <p:txBody>
          <a:bodyPr/>
          <a:lstStyle/>
          <a:p>
            <a:r>
              <a:rPr lang="ru-RU" dirty="0"/>
              <a:t>Все регионы Узбекистана</a:t>
            </a:r>
            <a:endParaRPr lang="uz-Cyrl-UZ" dirty="0"/>
          </a:p>
        </p:txBody>
      </p:sp>
      <p:sp>
        <p:nvSpPr>
          <p:cNvPr id="30" name="Текст 29">
            <a:extLst>
              <a:ext uri="{FF2B5EF4-FFF2-40B4-BE49-F238E27FC236}">
                <a16:creationId xmlns:a16="http://schemas.microsoft.com/office/drawing/2014/main" id="{A51FF56A-57DF-48ED-8A17-0E8B61452ED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551046" y="4161324"/>
            <a:ext cx="1939644" cy="403646"/>
          </a:xfrm>
        </p:spPr>
        <p:txBody>
          <a:bodyPr/>
          <a:lstStyle/>
          <a:p>
            <a:r>
              <a:rPr lang="en-US" dirty="0"/>
              <a:t>               </a:t>
            </a:r>
            <a:r>
              <a:rPr lang="ru-RU" dirty="0"/>
              <a:t>Экспорт</a:t>
            </a:r>
            <a:r>
              <a:rPr lang="en-US" dirty="0"/>
              <a:t>: </a:t>
            </a:r>
            <a:r>
              <a:rPr lang="ru-RU" dirty="0"/>
              <a:t>2</a:t>
            </a:r>
            <a:r>
              <a:rPr lang="en-US" dirty="0"/>
              <a:t>0 %</a:t>
            </a:r>
            <a:endParaRPr lang="ru-RU" dirty="0"/>
          </a:p>
          <a:p>
            <a:r>
              <a:rPr lang="ru-RU" dirty="0"/>
              <a:t>Местный рынок: 80%</a:t>
            </a:r>
            <a:endParaRPr lang="en-US" dirty="0"/>
          </a:p>
        </p:txBody>
      </p:sp>
      <p:sp>
        <p:nvSpPr>
          <p:cNvPr id="31" name="Текст 30">
            <a:extLst>
              <a:ext uri="{FF2B5EF4-FFF2-40B4-BE49-F238E27FC236}">
                <a16:creationId xmlns:a16="http://schemas.microsoft.com/office/drawing/2014/main" id="{47EF9706-BF00-455C-98C3-6986F364817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028591"/>
            <a:ext cx="1570037" cy="403646"/>
          </a:xfrm>
        </p:spPr>
        <p:txBody>
          <a:bodyPr/>
          <a:lstStyle/>
          <a:p>
            <a:r>
              <a:rPr lang="uz-Cyrl-UZ" dirty="0"/>
              <a:t>Будет обеспечено</a:t>
            </a:r>
            <a:endParaRPr lang="ru-RU" dirty="0"/>
          </a:p>
        </p:txBody>
      </p:sp>
      <p:sp>
        <p:nvSpPr>
          <p:cNvPr id="22" name="Текст 21">
            <a:extLst>
              <a:ext uri="{FF2B5EF4-FFF2-40B4-BE49-F238E27FC236}">
                <a16:creationId xmlns:a16="http://schemas.microsoft.com/office/drawing/2014/main" id="{37469D6A-68FD-4958-91F2-CD555DC7DC3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12945" y="6086278"/>
            <a:ext cx="3578280" cy="331696"/>
          </a:xfrm>
        </p:spPr>
        <p:txBody>
          <a:bodyPr/>
          <a:lstStyle/>
          <a:p>
            <a:r>
              <a:rPr lang="ru-RU" sz="1050" b="1" dirty="0"/>
              <a:t>Все регионы Узбекистана</a:t>
            </a:r>
          </a:p>
        </p:txBody>
      </p:sp>
      <p:sp>
        <p:nvSpPr>
          <p:cNvPr id="2" name="Текст 1">
            <a:extLst>
              <a:ext uri="{FF2B5EF4-FFF2-40B4-BE49-F238E27FC236}">
                <a16:creationId xmlns:a16="http://schemas.microsoft.com/office/drawing/2014/main" id="{BF176A61-6F27-4BFE-BC04-C429B182171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95790" y="6083707"/>
            <a:ext cx="1433124" cy="40364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1CDDA5E-072C-4460-AA9E-23C577BB3CB6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19975" y="6092622"/>
            <a:ext cx="1235928" cy="18255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3" name="Рисунок 32" descr="b8de97d0-2867-4678-a932-23debf525e3a.jpg"/>
          <p:cNvPicPr>
            <a:picLocks noGrp="1" noChangeAspect="1"/>
          </p:cNvPicPr>
          <p:nvPr>
            <p:ph type="pic" sz="quarter" idx="14"/>
          </p:nvPr>
        </p:nvPicPr>
        <p:blipFill>
          <a:blip r:embed="rId2" cstate="print"/>
          <a:srcRect l="7896" r="7896"/>
          <a:stretch>
            <a:fillRect/>
          </a:stretch>
        </p:blipFill>
        <p:spPr/>
      </p:pic>
      <p:pic>
        <p:nvPicPr>
          <p:cNvPr id="34" name="Рисунок 33" descr="b0931c24-dfb7-4b52-932b-f70dde7e917c.jpg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/>
          <a:srcRect l="21157" r="21157"/>
          <a:stretch>
            <a:fillRect/>
          </a:stretch>
        </p:blipFill>
        <p:spPr/>
      </p:pic>
      <p:pic>
        <p:nvPicPr>
          <p:cNvPr id="35" name="Рисунок 34" descr="12ed18a7-c2c3-4110-88ac-3e01d0044121.jpg"/>
          <p:cNvPicPr>
            <a:picLocks noGrp="1" noChangeAspect="1"/>
          </p:cNvPicPr>
          <p:nvPr>
            <p:ph type="pic" sz="quarter" idx="16"/>
          </p:nvPr>
        </p:nvPicPr>
        <p:blipFill>
          <a:blip r:embed="rId4" cstate="print"/>
          <a:srcRect l="21199" r="2119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1095</TotalTime>
  <Words>57</Words>
  <Application>Microsoft Office PowerPoint</Application>
  <PresentationFormat>Лист A4 (210x297 мм)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Производство аппаратов искусственной вентиляции легких (ИВЛ)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Nigmanov Zafar</cp:lastModifiedBy>
  <cp:revision>107</cp:revision>
  <cp:lastPrinted>2020-02-19T12:33:34Z</cp:lastPrinted>
  <dcterms:created xsi:type="dcterms:W3CDTF">2020-02-19T03:11:15Z</dcterms:created>
  <dcterms:modified xsi:type="dcterms:W3CDTF">2020-06-22T06:53:06Z</dcterms:modified>
</cp:coreProperties>
</file>