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3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4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1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1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4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9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34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7">
            <a:extLst>
              <a:ext uri="{FF2B5EF4-FFF2-40B4-BE49-F238E27FC236}">
                <a16:creationId xmlns:a16="http://schemas.microsoft.com/office/drawing/2014/main" id="{23D3AFB1-A98C-4548-AEC8-BF08D44D66B1}"/>
              </a:ext>
            </a:extLst>
          </p:cNvPr>
          <p:cNvSpPr/>
          <p:nvPr/>
        </p:nvSpPr>
        <p:spPr>
          <a:xfrm>
            <a:off x="1514902" y="-12321"/>
            <a:ext cx="3400489" cy="993354"/>
          </a:xfrm>
          <a:custGeom>
            <a:avLst/>
            <a:gdLst/>
            <a:ahLst/>
            <a:cxnLst/>
            <a:rect l="l" t="t" r="r" b="b"/>
            <a:pathLst>
              <a:path w="4077970" h="1191260">
                <a:moveTo>
                  <a:pt x="4077398" y="0"/>
                </a:moveTo>
                <a:lnTo>
                  <a:pt x="0" y="0"/>
                </a:lnTo>
                <a:lnTo>
                  <a:pt x="0" y="1190752"/>
                </a:lnTo>
                <a:lnTo>
                  <a:pt x="4077398" y="747255"/>
                </a:lnTo>
                <a:lnTo>
                  <a:pt x="4077398" y="0"/>
                </a:lnTo>
                <a:close/>
              </a:path>
            </a:pathLst>
          </a:custGeom>
          <a:solidFill>
            <a:srgbClr val="02476C"/>
          </a:solidFill>
        </p:spPr>
        <p:txBody>
          <a:bodyPr wrap="square" lIns="0" tIns="0" rIns="0" bIns="0" rtlCol="0"/>
          <a:lstStyle/>
          <a:p>
            <a:endParaRPr sz="1286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05EAEDF-C430-4C5D-8C08-C3CE5DEA5F0F}"/>
              </a:ext>
            </a:extLst>
          </p:cNvPr>
          <p:cNvSpPr txBox="1"/>
          <p:nvPr/>
        </p:nvSpPr>
        <p:spPr>
          <a:xfrm>
            <a:off x="4915391" y="72329"/>
            <a:ext cx="3921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Construction of residential and commercial real estate on the territory of the recreation area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Bakht-</a:t>
            </a:r>
            <a:r>
              <a:rPr lang="en-US" sz="1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Rohat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DF99F92-FD25-4E9C-9E9D-84D0DB69FF6C}"/>
              </a:ext>
            </a:extLst>
          </p:cNvPr>
          <p:cNvSpPr txBox="1"/>
          <p:nvPr/>
        </p:nvSpPr>
        <p:spPr>
          <a:xfrm>
            <a:off x="1926788" y="1939085"/>
            <a:ext cx="4871380" cy="403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Production C</a:t>
            </a: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apacity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$ 176.8 million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Сost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roject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467.7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IRR: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</a:p>
          <a:p>
            <a:pPr algn="just">
              <a:lnSpc>
                <a:spcPct val="200000"/>
              </a:lnSpc>
            </a:pP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NPV: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140.8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million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ayback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eriod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39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month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 of </a:t>
            </a: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ru-RU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ru-RU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laces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than 200 employees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Project Location: </a:t>
            </a:r>
            <a:r>
              <a:rPr lang="uz-Cyrl-U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Tashkent city, Bektemir district, Akhangaran highway (the territory of the recreation area "Bakht-Rohat")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Initiator: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ELSUN INVEST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LLC </a:t>
            </a:r>
            <a:endParaRPr lang="ru-RU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bject 19">
            <a:extLst>
              <a:ext uri="{FF2B5EF4-FFF2-40B4-BE49-F238E27FC236}">
                <a16:creationId xmlns:a16="http://schemas.microsoft.com/office/drawing/2014/main" id="{620D2833-4BCE-4497-8004-CA0A79C1FA44}"/>
              </a:ext>
            </a:extLst>
          </p:cNvPr>
          <p:cNvSpPr txBox="1"/>
          <p:nvPr/>
        </p:nvSpPr>
        <p:spPr>
          <a:xfrm>
            <a:off x="1685207" y="68011"/>
            <a:ext cx="2601327" cy="316936"/>
          </a:xfrm>
          <a:prstGeom prst="rect">
            <a:avLst/>
          </a:prstGeom>
        </p:spPr>
        <p:txBody>
          <a:bodyPr vert="horz" wrap="square" lIns="0" tIns="9071" rIns="0" bIns="0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cs typeface="Arial" panose="020B0604020202020204" pitchFamily="34" charset="0"/>
              </a:rPr>
              <a:t>INVESTMENT OFFER</a:t>
            </a:r>
          </a:p>
        </p:txBody>
      </p:sp>
      <p:sp>
        <p:nvSpPr>
          <p:cNvPr id="41" name="Блок-схема: данные 8">
            <a:extLst>
              <a:ext uri="{FF2B5EF4-FFF2-40B4-BE49-F238E27FC236}">
                <a16:creationId xmlns:a16="http://schemas.microsoft.com/office/drawing/2014/main" id="{CC47FAF1-FAAC-4B56-ABD3-6204840B0102}"/>
              </a:ext>
            </a:extLst>
          </p:cNvPr>
          <p:cNvSpPr/>
          <p:nvPr/>
        </p:nvSpPr>
        <p:spPr>
          <a:xfrm>
            <a:off x="1524000" y="5938831"/>
            <a:ext cx="2305984" cy="87472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12 w 10012"/>
              <a:gd name="connsiteY0" fmla="*/ 10100 h 10100"/>
              <a:gd name="connsiteX1" fmla="*/ 0 w 10012"/>
              <a:gd name="connsiteY1" fmla="*/ 0 h 10100"/>
              <a:gd name="connsiteX2" fmla="*/ 10012 w 10012"/>
              <a:gd name="connsiteY2" fmla="*/ 100 h 10100"/>
              <a:gd name="connsiteX3" fmla="*/ 8012 w 10012"/>
              <a:gd name="connsiteY3" fmla="*/ 10100 h 10100"/>
              <a:gd name="connsiteX4" fmla="*/ 12 w 10012"/>
              <a:gd name="connsiteY4" fmla="*/ 10100 h 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2" h="10100">
                <a:moveTo>
                  <a:pt x="12" y="10100"/>
                </a:moveTo>
                <a:cubicBezTo>
                  <a:pt x="8" y="6733"/>
                  <a:pt x="4" y="3367"/>
                  <a:pt x="0" y="0"/>
                </a:cubicBezTo>
                <a:lnTo>
                  <a:pt x="10012" y="100"/>
                </a:lnTo>
                <a:lnTo>
                  <a:pt x="8012" y="10100"/>
                </a:lnTo>
                <a:lnTo>
                  <a:pt x="12" y="10100"/>
                </a:lnTo>
                <a:close/>
              </a:path>
            </a:pathLst>
          </a:custGeom>
          <a:solidFill>
            <a:srgbClr val="02476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714" dirty="0"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227B84-B5D6-497A-8080-7C5A54433C34}"/>
              </a:ext>
            </a:extLst>
          </p:cNvPr>
          <p:cNvSpPr txBox="1"/>
          <p:nvPr/>
        </p:nvSpPr>
        <p:spPr>
          <a:xfrm>
            <a:off x="2113332" y="5982729"/>
            <a:ext cx="1172094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7" b="1" dirty="0">
                <a:solidFill>
                  <a:schemeClr val="bg1"/>
                </a:solidFill>
                <a:cs typeface="Arial" panose="020B0604020202020204" pitchFamily="34" charset="0"/>
              </a:rPr>
              <a:t>CONTACT</a:t>
            </a:r>
            <a:r>
              <a:rPr lang="ru-RU" sz="857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857" b="1" dirty="0">
                <a:solidFill>
                  <a:schemeClr val="bg1"/>
                </a:solidFill>
                <a:cs typeface="Arial" panose="020B0604020202020204" pitchFamily="34" charset="0"/>
              </a:rPr>
              <a:t>US</a:t>
            </a:r>
            <a:endParaRPr lang="ru-RU" sz="857" dirty="0">
              <a:cs typeface="Arial" panose="020B0604020202020204" pitchFamily="34" charset="0"/>
            </a:endParaRPr>
          </a:p>
        </p:txBody>
      </p:sp>
      <p:pic>
        <p:nvPicPr>
          <p:cNvPr id="43" name="Рисунок 42" descr="Телефон">
            <a:extLst>
              <a:ext uri="{FF2B5EF4-FFF2-40B4-BE49-F238E27FC236}">
                <a16:creationId xmlns:a16="http://schemas.microsoft.com/office/drawing/2014/main" id="{768B684A-D0BF-4690-B408-34502A369048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4270" y="6132202"/>
            <a:ext cx="186864" cy="18686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4F41466E-9F5A-458F-A502-F91977F36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95" y="6357500"/>
            <a:ext cx="148702" cy="148702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7BE4EA27-DD43-4B2C-A14C-CAF4E054C2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96" y="6546479"/>
            <a:ext cx="148701" cy="14870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79FF2A6-98A4-43E6-958B-63BAD07A5FAB}"/>
              </a:ext>
            </a:extLst>
          </p:cNvPr>
          <p:cNvSpPr txBox="1"/>
          <p:nvPr/>
        </p:nvSpPr>
        <p:spPr>
          <a:xfrm>
            <a:off x="1755397" y="6143195"/>
            <a:ext cx="1728031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6" b="1" dirty="0">
                <a:solidFill>
                  <a:schemeClr val="bg1"/>
                </a:solidFill>
                <a:cs typeface="Arial" panose="020B0604020202020204" pitchFamily="34" charset="0"/>
              </a:rPr>
              <a:t>Telephone</a:t>
            </a:r>
            <a:r>
              <a:rPr lang="uz-Cyrl-UZ" sz="786" b="1" dirty="0">
                <a:solidFill>
                  <a:schemeClr val="bg1"/>
                </a:solidFill>
                <a:cs typeface="Arial" panose="020B0604020202020204" pitchFamily="34" charset="0"/>
              </a:rPr>
              <a:t>: +998 </a:t>
            </a:r>
            <a:r>
              <a:rPr lang="ru-RU" sz="786" b="1" dirty="0">
                <a:solidFill>
                  <a:schemeClr val="bg1"/>
                </a:solidFill>
                <a:cs typeface="Arial" panose="020B0604020202020204" pitchFamily="34" charset="0"/>
              </a:rPr>
              <a:t> 93 183 30 33</a:t>
            </a:r>
          </a:p>
          <a:p>
            <a:endParaRPr lang="ru-RU" sz="786" dirty="0"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F6C0303-6A9B-4C24-8155-303582299F2C}"/>
              </a:ext>
            </a:extLst>
          </p:cNvPr>
          <p:cNvSpPr/>
          <p:nvPr/>
        </p:nvSpPr>
        <p:spPr>
          <a:xfrm>
            <a:off x="1926788" y="960100"/>
            <a:ext cx="54411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 err="1"/>
              <a:t>The</a:t>
            </a:r>
            <a:r>
              <a:rPr lang="ru-RU" sz="1350" dirty="0"/>
              <a:t> </a:t>
            </a:r>
            <a:r>
              <a:rPr lang="ru-RU" sz="1350" dirty="0" err="1"/>
              <a:t>demand</a:t>
            </a:r>
            <a:r>
              <a:rPr lang="ru-RU" sz="1350" dirty="0"/>
              <a:t> </a:t>
            </a:r>
            <a:r>
              <a:rPr lang="ru-RU" sz="1350" dirty="0" err="1"/>
              <a:t>for</a:t>
            </a:r>
            <a:r>
              <a:rPr lang="ru-RU" sz="1350" dirty="0"/>
              <a:t> </a:t>
            </a:r>
            <a:r>
              <a:rPr lang="ru-RU" sz="1350" dirty="0" err="1"/>
              <a:t>the</a:t>
            </a:r>
            <a:r>
              <a:rPr lang="ru-RU" sz="1350" dirty="0"/>
              <a:t> </a:t>
            </a:r>
            <a:r>
              <a:rPr lang="ru-RU" sz="1350" dirty="0" err="1"/>
              <a:t>products</a:t>
            </a:r>
            <a:r>
              <a:rPr lang="ru-RU" sz="1350" dirty="0"/>
              <a:t> </a:t>
            </a:r>
            <a:r>
              <a:rPr lang="ru-RU" sz="1350" dirty="0" err="1"/>
              <a:t>of</a:t>
            </a:r>
            <a:r>
              <a:rPr lang="ru-RU" sz="1350" dirty="0"/>
              <a:t> </a:t>
            </a:r>
            <a:r>
              <a:rPr lang="ru-RU" sz="1350" dirty="0" err="1"/>
              <a:t>the</a:t>
            </a:r>
            <a:r>
              <a:rPr lang="ru-RU" sz="1350" dirty="0"/>
              <a:t> </a:t>
            </a:r>
            <a:r>
              <a:rPr lang="ru-RU" sz="1350" dirty="0" err="1"/>
              <a:t>project</a:t>
            </a:r>
            <a:r>
              <a:rPr lang="ru-RU" sz="1350" dirty="0"/>
              <a:t> </a:t>
            </a:r>
            <a:r>
              <a:rPr lang="ru-RU" sz="1350" dirty="0" err="1"/>
              <a:t>exceeds</a:t>
            </a:r>
            <a:r>
              <a:rPr lang="ru-RU" sz="1350" dirty="0"/>
              <a:t> </a:t>
            </a:r>
            <a:r>
              <a:rPr lang="ru-RU" sz="1350" dirty="0" err="1"/>
              <a:t>more</a:t>
            </a:r>
            <a:r>
              <a:rPr lang="ru-RU" sz="1350" dirty="0"/>
              <a:t> </a:t>
            </a:r>
            <a:r>
              <a:rPr lang="ru-RU" sz="1350" dirty="0" err="1"/>
              <a:t>than</a:t>
            </a:r>
            <a:endParaRPr lang="en-US" sz="1350" dirty="0"/>
          </a:p>
          <a:p>
            <a:pPr algn="just"/>
            <a:r>
              <a:rPr lang="ru-RU" sz="1350" b="1" dirty="0">
                <a:solidFill>
                  <a:srgbClr val="02476C"/>
                </a:solidFill>
              </a:rPr>
              <a:t>$9 900 </a:t>
            </a:r>
            <a:r>
              <a:rPr lang="ru-RU" sz="1350" dirty="0" err="1"/>
              <a:t>million</a:t>
            </a:r>
            <a:r>
              <a:rPr lang="ru-RU" sz="1350" dirty="0"/>
              <a:t> </a:t>
            </a:r>
            <a:r>
              <a:rPr lang="ru-RU" sz="1350" dirty="0" err="1"/>
              <a:t>in</a:t>
            </a:r>
            <a:r>
              <a:rPr lang="ru-RU" sz="1350" dirty="0"/>
              <a:t> </a:t>
            </a:r>
            <a:r>
              <a:rPr lang="ru-RU" sz="1350" dirty="0" err="1"/>
              <a:t>the</a:t>
            </a:r>
            <a:r>
              <a:rPr lang="ru-RU" sz="1350" dirty="0"/>
              <a:t> </a:t>
            </a:r>
            <a:r>
              <a:rPr lang="ru-RU" sz="1350" b="1" dirty="0" err="1">
                <a:solidFill>
                  <a:srgbClr val="02476C"/>
                </a:solidFill>
              </a:rPr>
              <a:t>local</a:t>
            </a:r>
            <a:r>
              <a:rPr lang="ru-RU" sz="1350" b="1" dirty="0">
                <a:solidFill>
                  <a:srgbClr val="02476C"/>
                </a:solidFill>
              </a:rPr>
              <a:t> </a:t>
            </a:r>
            <a:r>
              <a:rPr lang="ru-RU" sz="1350" b="1" dirty="0" err="1">
                <a:solidFill>
                  <a:srgbClr val="02476C"/>
                </a:solidFill>
              </a:rPr>
              <a:t>market</a:t>
            </a:r>
            <a:r>
              <a:rPr lang="ru-RU" sz="1350" b="1" dirty="0">
                <a:solidFill>
                  <a:srgbClr val="02476C"/>
                </a:solidFill>
              </a:rPr>
              <a:t> </a:t>
            </a:r>
            <a:r>
              <a:rPr lang="ru-RU" sz="1350" dirty="0"/>
              <a:t>(</a:t>
            </a:r>
            <a:r>
              <a:rPr lang="en-US" sz="1350" dirty="0"/>
              <a:t>according to 2021 data)</a:t>
            </a:r>
          </a:p>
          <a:p>
            <a:pPr algn="just"/>
            <a:r>
              <a:rPr lang="en-US" sz="1350" dirty="0"/>
              <a:t>I</a:t>
            </a:r>
            <a:r>
              <a:rPr lang="ru-RU" sz="1350" dirty="0"/>
              <a:t>n </a:t>
            </a:r>
            <a:r>
              <a:rPr lang="ru-RU" sz="1350" dirty="0" err="1"/>
              <a:t>the</a:t>
            </a:r>
            <a:r>
              <a:rPr lang="ru-RU" sz="1350" dirty="0"/>
              <a:t> </a:t>
            </a:r>
            <a:r>
              <a:rPr lang="ru-RU" sz="1350" b="1" dirty="0" err="1">
                <a:solidFill>
                  <a:srgbClr val="02476C"/>
                </a:solidFill>
              </a:rPr>
              <a:t>neighboring</a:t>
            </a:r>
            <a:r>
              <a:rPr lang="ru-RU" sz="1350" b="1" dirty="0">
                <a:solidFill>
                  <a:srgbClr val="02476C"/>
                </a:solidFill>
              </a:rPr>
              <a:t> </a:t>
            </a:r>
            <a:r>
              <a:rPr lang="ru-RU" sz="1350" b="1" dirty="0" err="1">
                <a:solidFill>
                  <a:srgbClr val="02476C"/>
                </a:solidFill>
              </a:rPr>
              <a:t>countries</a:t>
            </a:r>
            <a:r>
              <a:rPr lang="ru-RU" sz="1350" b="1" dirty="0">
                <a:solidFill>
                  <a:srgbClr val="02476C"/>
                </a:solidFill>
              </a:rPr>
              <a:t> </a:t>
            </a:r>
            <a:r>
              <a:rPr lang="ru-RU" sz="1350" dirty="0" err="1"/>
              <a:t>of</a:t>
            </a:r>
            <a:r>
              <a:rPr lang="ru-RU" sz="1350" dirty="0"/>
              <a:t> Uzbekistan </a:t>
            </a:r>
            <a:r>
              <a:rPr lang="ru-RU" sz="1350" b="1" dirty="0">
                <a:solidFill>
                  <a:srgbClr val="02476C"/>
                </a:solidFill>
              </a:rPr>
              <a:t>$</a:t>
            </a:r>
            <a:r>
              <a:rPr lang="en-US" sz="1350" b="1" dirty="0">
                <a:solidFill>
                  <a:srgbClr val="02476C"/>
                </a:solidFill>
              </a:rPr>
              <a:t> </a:t>
            </a:r>
            <a:r>
              <a:rPr lang="ru-RU" sz="1350" b="1" dirty="0">
                <a:solidFill>
                  <a:srgbClr val="02476C"/>
                </a:solidFill>
              </a:rPr>
              <a:t>20 300 </a:t>
            </a:r>
            <a:r>
              <a:rPr lang="ru-RU" sz="1350" dirty="0" err="1"/>
              <a:t>million</a:t>
            </a:r>
            <a:endParaRPr lang="en-US" sz="1350" dirty="0"/>
          </a:p>
          <a:p>
            <a:pPr algn="just"/>
            <a:r>
              <a:rPr lang="en-US" sz="1350" b="1" dirty="0">
                <a:solidFill>
                  <a:srgbClr val="02476C"/>
                </a:solidFill>
              </a:rPr>
              <a:t>P</a:t>
            </a:r>
            <a:r>
              <a:rPr lang="ru-RU" sz="1350" b="1" dirty="0" err="1">
                <a:solidFill>
                  <a:srgbClr val="02476C"/>
                </a:solidFill>
              </a:rPr>
              <a:t>otential</a:t>
            </a:r>
            <a:r>
              <a:rPr lang="ru-RU" sz="1350" b="1" dirty="0">
                <a:solidFill>
                  <a:srgbClr val="02476C"/>
                </a:solidFill>
              </a:rPr>
              <a:t> </a:t>
            </a:r>
            <a:r>
              <a:rPr lang="ru-RU" sz="1350" b="1" dirty="0" err="1">
                <a:solidFill>
                  <a:srgbClr val="02476C"/>
                </a:solidFill>
              </a:rPr>
              <a:t>non</a:t>
            </a:r>
            <a:r>
              <a:rPr lang="ru-RU" sz="1350" b="1" dirty="0">
                <a:solidFill>
                  <a:srgbClr val="02476C"/>
                </a:solidFill>
              </a:rPr>
              <a:t>-CIS </a:t>
            </a:r>
            <a:r>
              <a:rPr lang="ru-RU" sz="1350" dirty="0" err="1"/>
              <a:t>countries</a:t>
            </a:r>
            <a:r>
              <a:rPr lang="ru-RU" sz="1350" dirty="0"/>
              <a:t> </a:t>
            </a:r>
            <a:r>
              <a:rPr lang="ru-RU" sz="1350" b="1" dirty="0">
                <a:solidFill>
                  <a:srgbClr val="02476C"/>
                </a:solidFill>
              </a:rPr>
              <a:t>$</a:t>
            </a:r>
            <a:r>
              <a:rPr lang="en-US" sz="1350" b="1" dirty="0">
                <a:solidFill>
                  <a:srgbClr val="02476C"/>
                </a:solidFill>
              </a:rPr>
              <a:t> </a:t>
            </a:r>
            <a:r>
              <a:rPr lang="ru-RU" sz="1350" b="1" dirty="0">
                <a:solidFill>
                  <a:srgbClr val="02476C"/>
                </a:solidFill>
              </a:rPr>
              <a:t>12 526,4</a:t>
            </a:r>
            <a:r>
              <a:rPr lang="en-US" sz="1350" b="1" dirty="0">
                <a:solidFill>
                  <a:srgbClr val="02476C"/>
                </a:solidFill>
              </a:rPr>
              <a:t> </a:t>
            </a:r>
            <a:r>
              <a:rPr lang="en-US" sz="1350" dirty="0"/>
              <a:t>billion</a:t>
            </a:r>
            <a:endParaRPr lang="ru-RU" sz="1350" dirty="0"/>
          </a:p>
          <a:p>
            <a:pPr algn="just"/>
            <a:r>
              <a:rPr lang="fr-FR" sz="1200" i="1" dirty="0"/>
              <a:t>source: https://www.planradar.com/; https://budexport.by/world_market.php</a:t>
            </a:r>
            <a:endParaRPr lang="ru-RU" sz="1200" i="1" dirty="0"/>
          </a:p>
        </p:txBody>
      </p:sp>
      <p:pic>
        <p:nvPicPr>
          <p:cNvPr id="1026" name="Picture 2" descr="Стройка обои 58 фото.">
            <a:extLst>
              <a:ext uri="{FF2B5EF4-FFF2-40B4-BE49-F238E27FC236}">
                <a16:creationId xmlns:a16="http://schemas.microsoft.com/office/drawing/2014/main" id="{97B7C772-EB34-5741-12F2-204B93BB8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147" y="960100"/>
            <a:ext cx="2520000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Строительство, энергетика и ЖКХ.">
            <a:extLst>
              <a:ext uri="{FF2B5EF4-FFF2-40B4-BE49-F238E27FC236}">
                <a16:creationId xmlns:a16="http://schemas.microsoft.com/office/drawing/2014/main" id="{1E64003D-20F4-4039-B381-A7684FC7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147" y="2154590"/>
            <a:ext cx="2520000" cy="1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Строительный фон (217 фото) .">
            <a:extLst>
              <a:ext uri="{FF2B5EF4-FFF2-40B4-BE49-F238E27FC236}">
                <a16:creationId xmlns:a16="http://schemas.microsoft.com/office/drawing/2014/main" id="{89CDEF90-F499-7FEE-2F4C-50459E4E3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147" y="3563430"/>
            <a:ext cx="2520000" cy="174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Фото стройки дома с рабочими (47 фото) .">
            <a:extLst>
              <a:ext uri="{FF2B5EF4-FFF2-40B4-BE49-F238E27FC236}">
                <a16:creationId xmlns:a16="http://schemas.microsoft.com/office/drawing/2014/main" id="{480AE0AC-405E-247D-4FCA-BFA60C102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147" y="5081376"/>
            <a:ext cx="2520000" cy="1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152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166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Eshov Komiljon Raxmat O'g'li</dc:creator>
  <cp:lastModifiedBy>Пользователь</cp:lastModifiedBy>
  <cp:revision>9</cp:revision>
  <dcterms:created xsi:type="dcterms:W3CDTF">2021-11-18T12:21:25Z</dcterms:created>
  <dcterms:modified xsi:type="dcterms:W3CDTF">2022-09-29T09:33:33Z</dcterms:modified>
</cp:coreProperties>
</file>