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324"/>
      </p:cViewPr>
      <p:guideLst>
        <p:guide orient="horz" pos="392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351357" y="2310481"/>
            <a:ext cx="1442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COST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555356" y="3013645"/>
            <a:ext cx="103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44895" y="3963930"/>
            <a:ext cx="205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569711" y="2310481"/>
            <a:ext cx="1936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INVESTMENT NEEDS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5001433" y="3013645"/>
            <a:ext cx="1073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5027369" y="3963930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671503" y="4665181"/>
            <a:ext cx="1733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PROPER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80133"/>
            <a:ext cx="3578280" cy="173978"/>
          </a:xfrm>
        </p:spPr>
        <p:txBody>
          <a:bodyPr/>
          <a:lstStyle/>
          <a:p>
            <a:r>
              <a:rPr lang="en-US" sz="1050" b="1" dirty="0"/>
              <a:t>Termez FEZ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93" y="49889"/>
            <a:ext cx="7508146" cy="377402"/>
          </a:xfrm>
        </p:spPr>
        <p:txBody>
          <a:bodyPr/>
          <a:lstStyle/>
          <a:p>
            <a:r>
              <a:rPr lang="en-US" dirty="0"/>
              <a:t>Organization of broiler meat production (600 thousand heads, 700 tons of products)</a:t>
            </a:r>
            <a:endParaRPr lang="ru-RU" sz="28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10393" y="699032"/>
            <a:ext cx="7160945" cy="1230312"/>
          </a:xfrm>
        </p:spPr>
        <p:txBody>
          <a:bodyPr/>
          <a:lstStyle/>
          <a:p>
            <a:r>
              <a:rPr lang="en-US" sz="1400" b="1" dirty="0"/>
              <a:t>Filling the market with poultry products and enhancing food security. The supply of fresh poultry meat can create a natural barrier to the import of frozen products and will contribute to the creation of branded domestic chicken products of high quality for retail and catering.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$0.42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uz-Cyrl-UZ" dirty="0"/>
              <a:t>00 tons 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IRR: </a:t>
            </a:r>
            <a:r>
              <a:rPr lang="ru-RU" dirty="0"/>
              <a:t>10,9</a:t>
            </a:r>
            <a:r>
              <a:rPr lang="en-US" dirty="0"/>
              <a:t>%</a:t>
            </a:r>
          </a:p>
          <a:p>
            <a:r>
              <a:rPr lang="en-US" dirty="0"/>
              <a:t>NPV: $</a:t>
            </a:r>
            <a:r>
              <a:rPr lang="ru-RU"/>
              <a:t>0,14</a:t>
            </a:r>
            <a:r>
              <a:rPr lang="en-US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73 months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$0.2</a:t>
            </a:r>
            <a:r>
              <a:rPr lang="ru-RU" dirty="0"/>
              <a:t>8</a:t>
            </a:r>
            <a:r>
              <a:rPr lang="en-US" dirty="0"/>
              <a:t> </a:t>
            </a:r>
            <a:r>
              <a:rPr lang="en-US" dirty="0" err="1"/>
              <a:t>mln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548274"/>
          </a:xfrm>
        </p:spPr>
        <p:txBody>
          <a:bodyPr/>
          <a:lstStyle/>
          <a:p>
            <a:r>
              <a:rPr lang="en-US" dirty="0"/>
              <a:t>Termez FEZ</a:t>
            </a:r>
            <a:endParaRPr lang="ru-RU" dirty="0"/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/>
              <a:t>          Export</a:t>
            </a:r>
            <a:r>
              <a:rPr lang="en-US" dirty="0"/>
              <a:t>: 30%</a:t>
            </a:r>
          </a:p>
          <a:p>
            <a:r>
              <a:rPr lang="en-US" dirty="0"/>
              <a:t>Local market: 70%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Available</a:t>
            </a:r>
            <a:endParaRPr lang="ru-RU" dirty="0"/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66090" y="6105322"/>
            <a:ext cx="1570037" cy="182557"/>
          </a:xfrm>
        </p:spPr>
        <p:txBody>
          <a:bodyPr/>
          <a:lstStyle/>
          <a:p>
            <a:r>
              <a:rPr lang="en-US" dirty="0"/>
              <a:t>surxoninvest@gmail.com</a:t>
            </a:r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7211" y="6092622"/>
            <a:ext cx="1235928" cy="182557"/>
          </a:xfrm>
        </p:spPr>
        <p:txBody>
          <a:bodyPr/>
          <a:lstStyle/>
          <a:p>
            <a:r>
              <a:rPr lang="ru-RU" dirty="0"/>
              <a:t>+99876 3632760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B04B502D-5050-43BB-B38E-5A64B9AE249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11" t="3746" r="3884" b="-2978"/>
          <a:stretch/>
        </p:blipFill>
        <p:spPr>
          <a:xfrm>
            <a:off x="7742238" y="80963"/>
            <a:ext cx="2052637" cy="2144712"/>
          </a:xfr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8B3BB02A-042E-4B90-B921-F7B4112BF46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" t="-774" r="-29"/>
          <a:stretch/>
        </p:blipFill>
        <p:spPr>
          <a:xfrm>
            <a:off x="7739291" y="2350993"/>
            <a:ext cx="2056201" cy="2161303"/>
          </a:xfr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3140CB56-20AB-42A0-AE4C-4D01D9ACCFA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" t="-1966" r="-107" b="-982"/>
          <a:stretch/>
        </p:blipFill>
        <p:spPr>
          <a:xfrm>
            <a:off x="7740876" y="4590569"/>
            <a:ext cx="2056199" cy="2185794"/>
          </a:xfrm>
        </p:spPr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</TotalTime>
  <Words>106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Organization of broiler meat production (600 thousand heads, 700 tons of products)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91</cp:revision>
  <cp:lastPrinted>2020-02-19T12:33:34Z</cp:lastPrinted>
  <dcterms:created xsi:type="dcterms:W3CDTF">2020-02-19T03:11:15Z</dcterms:created>
  <dcterms:modified xsi:type="dcterms:W3CDTF">2020-06-16T10:20:26Z</dcterms:modified>
</cp:coreProperties>
</file>