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67" d="100"/>
          <a:sy n="67" d="100"/>
        </p:scale>
        <p:origin x="60" y="6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06.07.2020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351357" y="2310481"/>
            <a:ext cx="1442190" cy="307777"/>
          </a:xfrm>
          <a:prstGeom prst="rect">
            <a:avLst/>
          </a:prstGeom>
          <a:noFill/>
        </p:spPr>
        <p:txBody>
          <a:bodyPr wrap="none" rtlCol="0">
            <a:spAutoFit/>
          </a:bodyPr>
          <a:lstStyle/>
          <a:p>
            <a:pPr algn="ctr"/>
            <a:r>
              <a:rPr lang="en-US" sz="1400" b="1" dirty="0"/>
              <a:t>PROJECT COST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555356" y="3013645"/>
            <a:ext cx="1034193" cy="307777"/>
          </a:xfrm>
          <a:prstGeom prst="rect">
            <a:avLst/>
          </a:prstGeom>
          <a:noFill/>
        </p:spPr>
        <p:txBody>
          <a:bodyPr wrap="none" rtlCol="0">
            <a:spAutoFit/>
          </a:bodyPr>
          <a:lstStyle/>
          <a:p>
            <a:pPr algn="ctr"/>
            <a:r>
              <a:rPr lang="en-US" sz="1400" b="1" dirty="0"/>
              <a:t>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44895" y="3963930"/>
            <a:ext cx="2055114" cy="307777"/>
          </a:xfrm>
          <a:prstGeom prst="rect">
            <a:avLst/>
          </a:prstGeom>
          <a:noFill/>
        </p:spPr>
        <p:txBody>
          <a:bodyPr wrap="none" rtlCol="0">
            <a:spAutoFit/>
          </a:bodyPr>
          <a:lstStyle/>
          <a:p>
            <a:pPr algn="ctr"/>
            <a:r>
              <a:rPr lang="en-US" sz="1400" b="1" dirty="0"/>
              <a:t>PROJECT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569711" y="2310481"/>
            <a:ext cx="1936749" cy="307777"/>
          </a:xfrm>
          <a:prstGeom prst="rect">
            <a:avLst/>
          </a:prstGeom>
          <a:noFill/>
        </p:spPr>
        <p:txBody>
          <a:bodyPr wrap="none" rtlCol="0">
            <a:spAutoFit/>
          </a:bodyPr>
          <a:lstStyle/>
          <a:p>
            <a:pPr algn="ctr"/>
            <a:r>
              <a:rPr lang="en-US" sz="1400" b="1" dirty="0"/>
              <a:t>INVESTMENT NEEDS</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5001433" y="3013645"/>
            <a:ext cx="1073306" cy="307777"/>
          </a:xfrm>
          <a:prstGeom prst="rect">
            <a:avLst/>
          </a:prstGeom>
          <a:noFill/>
        </p:spPr>
        <p:txBody>
          <a:bodyPr wrap="none" rtlCol="0">
            <a:spAutoFit/>
          </a:bodyPr>
          <a:lstStyle/>
          <a:p>
            <a:pPr algn="ctr"/>
            <a:r>
              <a:rPr lang="en-US" sz="1400" b="1" dirty="0"/>
              <a:t>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5027369" y="3963930"/>
            <a:ext cx="1021433" cy="307777"/>
          </a:xfrm>
          <a:prstGeom prst="rect">
            <a:avLst/>
          </a:prstGeom>
          <a:noFill/>
        </p:spPr>
        <p:txBody>
          <a:bodyPr wrap="none" rtlCol="0">
            <a:spAutoFit/>
          </a:bodyPr>
          <a:lstStyle/>
          <a:p>
            <a:pPr algn="ctr"/>
            <a:r>
              <a:rPr lang="en-US" sz="1400" b="1" dirty="0"/>
              <a:t>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671503" y="4665181"/>
            <a:ext cx="1733168" cy="523220"/>
          </a:xfrm>
          <a:prstGeom prst="rect">
            <a:avLst/>
          </a:prstGeom>
          <a:noFill/>
        </p:spPr>
        <p:txBody>
          <a:bodyPr wrap="none" rtlCol="0">
            <a:spAutoFit/>
          </a:bodyPr>
          <a:lstStyle/>
          <a:p>
            <a:pPr algn="ctr"/>
            <a:r>
              <a:rPr lang="en-US" sz="1400" b="1" dirty="0"/>
              <a:t>PROPER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83" name="Текст 87">
            <a:extLst>
              <a:ext uri="{FF2B5EF4-FFF2-40B4-BE49-F238E27FC236}">
                <a16:creationId xmlns:a16="http://schemas.microsoft.com/office/drawing/2014/main" id="{1A8418A7-6B50-4F36-B586-213B58918967}"/>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84" name="TextBox 83">
            <a:extLst>
              <a:ext uri="{FF2B5EF4-FFF2-40B4-BE49-F238E27FC236}">
                <a16:creationId xmlns:a16="http://schemas.microsoft.com/office/drawing/2014/main" id="{F6919D40-14F3-483F-A1F7-0E510D6698E1}"/>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85" name="TextBox 84">
            <a:extLst>
              <a:ext uri="{FF2B5EF4-FFF2-40B4-BE49-F238E27FC236}">
                <a16:creationId xmlns:a16="http://schemas.microsoft.com/office/drawing/2014/main" id="{9A07DC2D-2955-4EDF-AE69-770D870071B9}"/>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86" name="TextBox 85">
            <a:extLst>
              <a:ext uri="{FF2B5EF4-FFF2-40B4-BE49-F238E27FC236}">
                <a16:creationId xmlns:a16="http://schemas.microsoft.com/office/drawing/2014/main" id="{0F9630A4-8AE0-486A-B181-CFAD6FB86E1B}"/>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87" name="TextBox 86">
            <a:extLst>
              <a:ext uri="{FF2B5EF4-FFF2-40B4-BE49-F238E27FC236}">
                <a16:creationId xmlns:a16="http://schemas.microsoft.com/office/drawing/2014/main" id="{8CED8D89-B19A-4ABB-B48E-D4C0A0FD6854}"/>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88" name="TextBox 87">
            <a:extLst>
              <a:ext uri="{FF2B5EF4-FFF2-40B4-BE49-F238E27FC236}">
                <a16:creationId xmlns:a16="http://schemas.microsoft.com/office/drawing/2014/main" id="{B21E7E9E-17BD-44E1-9F55-31019E660DD6}"/>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89" name="Рисунок 88" descr="Конверт">
            <a:extLst>
              <a:ext uri="{FF2B5EF4-FFF2-40B4-BE49-F238E27FC236}">
                <a16:creationId xmlns:a16="http://schemas.microsoft.com/office/drawing/2014/main" id="{B1B03028-6F9E-41BC-8E2A-F69C1CAA1DC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90" name="Рисунок 89" descr="Смартфон">
            <a:extLst>
              <a:ext uri="{FF2B5EF4-FFF2-40B4-BE49-F238E27FC236}">
                <a16:creationId xmlns:a16="http://schemas.microsoft.com/office/drawing/2014/main" id="{2193674D-24F7-4CB7-9DEC-AED6409B601C}"/>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91" name="Рисунок 90" descr="Конверт">
            <a:extLst>
              <a:ext uri="{FF2B5EF4-FFF2-40B4-BE49-F238E27FC236}">
                <a16:creationId xmlns:a16="http://schemas.microsoft.com/office/drawing/2014/main" id="{CF3C3CB5-D020-47A3-A6CE-C40B0C445A9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92" name="Рисунок 91" descr="Смартфон">
            <a:extLst>
              <a:ext uri="{FF2B5EF4-FFF2-40B4-BE49-F238E27FC236}">
                <a16:creationId xmlns:a16="http://schemas.microsoft.com/office/drawing/2014/main" id="{CF59CB18-C7FD-4331-BFA6-EDF9966E533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93" name="Рисунок 92" descr="Конверт">
            <a:extLst>
              <a:ext uri="{FF2B5EF4-FFF2-40B4-BE49-F238E27FC236}">
                <a16:creationId xmlns:a16="http://schemas.microsoft.com/office/drawing/2014/main" id="{5E7C92CD-AF49-407F-B491-D91E05A7723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088332"/>
            <a:ext cx="191136" cy="191136"/>
          </a:xfrm>
          <a:prstGeom prst="rect">
            <a:avLst/>
          </a:prstGeom>
        </p:spPr>
      </p:pic>
      <p:pic>
        <p:nvPicPr>
          <p:cNvPr id="94" name="Рисунок 93" descr="Смартфон">
            <a:extLst>
              <a:ext uri="{FF2B5EF4-FFF2-40B4-BE49-F238E27FC236}">
                <a16:creationId xmlns:a16="http://schemas.microsoft.com/office/drawing/2014/main" id="{FD037406-A154-46B4-B2D7-011875B7A7A0}"/>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085302"/>
            <a:ext cx="197196" cy="197196"/>
          </a:xfrm>
          <a:prstGeom prst="rect">
            <a:avLst/>
          </a:prstGeom>
        </p:spPr>
      </p:pic>
      <p:sp>
        <p:nvSpPr>
          <p:cNvPr id="95" name="Текст 87">
            <a:extLst>
              <a:ext uri="{FF2B5EF4-FFF2-40B4-BE49-F238E27FC236}">
                <a16:creationId xmlns:a16="http://schemas.microsoft.com/office/drawing/2014/main" id="{3EDD2F5A-D87B-4910-AD0D-B8E93DEB7907}"/>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6" name="Текст 87">
            <a:extLst>
              <a:ext uri="{FF2B5EF4-FFF2-40B4-BE49-F238E27FC236}">
                <a16:creationId xmlns:a16="http://schemas.microsoft.com/office/drawing/2014/main" id="{5709A290-4A3C-4BA1-8862-4340D91E1A89}"/>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477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27AEA32E-51AA-4883-8229-4CA9749182D0}"/>
              </a:ext>
            </a:extLst>
          </p:cNvPr>
          <p:cNvSpPr>
            <a:spLocks noGrp="1"/>
          </p:cNvSpPr>
          <p:nvPr>
            <p:ph type="title"/>
          </p:nvPr>
        </p:nvSpPr>
        <p:spPr>
          <a:xfrm>
            <a:off x="242856" y="83445"/>
            <a:ext cx="6106879" cy="377402"/>
          </a:xfrm>
        </p:spPr>
        <p:txBody>
          <a:bodyPr/>
          <a:lstStyle/>
          <a:p>
            <a:r>
              <a:rPr lang="en-US" dirty="0"/>
              <a:t>Hyper pressed brick production</a:t>
            </a:r>
            <a:endParaRPr lang="ru-RU" dirty="0"/>
          </a:p>
        </p:txBody>
      </p:sp>
      <p:sp>
        <p:nvSpPr>
          <p:cNvPr id="6" name="Текст 5">
            <a:extLst>
              <a:ext uri="{FF2B5EF4-FFF2-40B4-BE49-F238E27FC236}">
                <a16:creationId xmlns:a16="http://schemas.microsoft.com/office/drawing/2014/main" id="{F81AF8D6-B113-43C4-A8E5-41D4AD8F91A3}"/>
              </a:ext>
            </a:extLst>
          </p:cNvPr>
          <p:cNvSpPr>
            <a:spLocks noGrp="1"/>
          </p:cNvSpPr>
          <p:nvPr>
            <p:ph type="body" sz="quarter" idx="20"/>
          </p:nvPr>
        </p:nvSpPr>
        <p:spPr>
          <a:xfrm>
            <a:off x="239713" y="586682"/>
            <a:ext cx="7160945" cy="1082727"/>
          </a:xfrm>
        </p:spPr>
        <p:txBody>
          <a:bodyPr/>
          <a:lstStyle/>
          <a:p>
            <a:r>
              <a:rPr lang="en-US" sz="1400" b="1" dirty="0">
                <a:cs typeface="Arial" panose="020B0604020202020204" pitchFamily="34" charset="0"/>
              </a:rPr>
              <a:t>Civil construction in the country is facing its rapid development. Quality of construction remains one of the key prerequisites for successful sales. Hyper pressed bricks allow keeping the quality at required level. </a:t>
            </a:r>
            <a:r>
              <a:rPr lang="en-US" sz="1400" b="1" dirty="0"/>
              <a:t>The project shall benefit from low operating costs and availability of qualified personnel</a:t>
            </a:r>
            <a:endParaRPr lang="ru-RU" sz="1400" b="1" dirty="0">
              <a:cs typeface="Arial" panose="020B0604020202020204" pitchFamily="34" charset="0"/>
            </a:endParaRPr>
          </a:p>
        </p:txBody>
      </p:sp>
      <p:sp>
        <p:nvSpPr>
          <p:cNvPr id="7" name="Текст 6">
            <a:extLst>
              <a:ext uri="{FF2B5EF4-FFF2-40B4-BE49-F238E27FC236}">
                <a16:creationId xmlns:a16="http://schemas.microsoft.com/office/drawing/2014/main" id="{D9799380-EDA4-4E18-B285-E12CFF7146ED}"/>
              </a:ext>
            </a:extLst>
          </p:cNvPr>
          <p:cNvSpPr>
            <a:spLocks noGrp="1"/>
          </p:cNvSpPr>
          <p:nvPr>
            <p:ph type="body" sz="quarter" idx="23"/>
          </p:nvPr>
        </p:nvSpPr>
        <p:spPr/>
        <p:txBody>
          <a:bodyPr/>
          <a:lstStyle/>
          <a:p>
            <a:r>
              <a:rPr lang="en-US" dirty="0"/>
              <a:t>$0.9 </a:t>
            </a:r>
            <a:r>
              <a:rPr lang="en-US" dirty="0" err="1"/>
              <a:t>mln</a:t>
            </a:r>
            <a:endParaRPr lang="ru-RU" dirty="0"/>
          </a:p>
        </p:txBody>
      </p:sp>
      <p:sp>
        <p:nvSpPr>
          <p:cNvPr id="8" name="Текст 7">
            <a:extLst>
              <a:ext uri="{FF2B5EF4-FFF2-40B4-BE49-F238E27FC236}">
                <a16:creationId xmlns:a16="http://schemas.microsoft.com/office/drawing/2014/main" id="{8291265E-947A-490A-8DA1-D28D826BD5DA}"/>
              </a:ext>
            </a:extLst>
          </p:cNvPr>
          <p:cNvSpPr>
            <a:spLocks noGrp="1"/>
          </p:cNvSpPr>
          <p:nvPr>
            <p:ph type="body" sz="quarter" idx="26"/>
          </p:nvPr>
        </p:nvSpPr>
        <p:spPr/>
        <p:txBody>
          <a:bodyPr/>
          <a:lstStyle/>
          <a:p>
            <a:r>
              <a:rPr lang="en-US" dirty="0"/>
              <a:t>4’</a:t>
            </a:r>
            <a:r>
              <a:rPr lang="ru-RU" dirty="0"/>
              <a:t>000 </a:t>
            </a:r>
            <a:r>
              <a:rPr lang="en-US" dirty="0"/>
              <a:t>thousand pieces</a:t>
            </a:r>
            <a:endParaRPr lang="ru-RU" dirty="0"/>
          </a:p>
        </p:txBody>
      </p:sp>
      <p:sp>
        <p:nvSpPr>
          <p:cNvPr id="9" name="Текст 8">
            <a:extLst>
              <a:ext uri="{FF2B5EF4-FFF2-40B4-BE49-F238E27FC236}">
                <a16:creationId xmlns:a16="http://schemas.microsoft.com/office/drawing/2014/main" id="{7229C4C0-867E-4C2A-A148-75E6F6BC51E5}"/>
              </a:ext>
            </a:extLst>
          </p:cNvPr>
          <p:cNvSpPr>
            <a:spLocks noGrp="1"/>
          </p:cNvSpPr>
          <p:nvPr>
            <p:ph type="body" sz="quarter" idx="27"/>
          </p:nvPr>
        </p:nvSpPr>
        <p:spPr/>
        <p:txBody>
          <a:bodyPr/>
          <a:lstStyle/>
          <a:p>
            <a:r>
              <a:rPr lang="en-US" dirty="0"/>
              <a:t>IRR: </a:t>
            </a:r>
            <a:r>
              <a:rPr lang="ru-RU" dirty="0"/>
              <a:t>1</a:t>
            </a:r>
            <a:r>
              <a:rPr lang="en-US" dirty="0"/>
              <a:t>5.6%</a:t>
            </a:r>
          </a:p>
          <a:p>
            <a:r>
              <a:rPr lang="en-US" dirty="0"/>
              <a:t>NPV: $0.5 </a:t>
            </a:r>
            <a:r>
              <a:rPr lang="en-US" dirty="0" err="1"/>
              <a:t>mln</a:t>
            </a:r>
            <a:endParaRPr lang="ru-RU" dirty="0"/>
          </a:p>
        </p:txBody>
      </p:sp>
      <p:sp>
        <p:nvSpPr>
          <p:cNvPr id="10" name="Текст 9">
            <a:extLst>
              <a:ext uri="{FF2B5EF4-FFF2-40B4-BE49-F238E27FC236}">
                <a16:creationId xmlns:a16="http://schemas.microsoft.com/office/drawing/2014/main" id="{A9EB2E03-3311-404F-BB19-DBD0DD964EA4}"/>
              </a:ext>
            </a:extLst>
          </p:cNvPr>
          <p:cNvSpPr>
            <a:spLocks noGrp="1"/>
          </p:cNvSpPr>
          <p:nvPr>
            <p:ph type="body" sz="quarter" idx="28"/>
          </p:nvPr>
        </p:nvSpPr>
        <p:spPr/>
        <p:txBody>
          <a:bodyPr/>
          <a:lstStyle/>
          <a:p>
            <a:r>
              <a:rPr lang="en-US" dirty="0"/>
              <a:t>51</a:t>
            </a:r>
            <a:r>
              <a:rPr lang="ru-RU" dirty="0"/>
              <a:t> </a:t>
            </a:r>
            <a:r>
              <a:rPr lang="en-US" dirty="0"/>
              <a:t>months</a:t>
            </a:r>
            <a:endParaRPr lang="ru-RU" dirty="0"/>
          </a:p>
        </p:txBody>
      </p:sp>
      <p:sp>
        <p:nvSpPr>
          <p:cNvPr id="11" name="Текст 10">
            <a:extLst>
              <a:ext uri="{FF2B5EF4-FFF2-40B4-BE49-F238E27FC236}">
                <a16:creationId xmlns:a16="http://schemas.microsoft.com/office/drawing/2014/main" id="{234E1147-B7CA-4DC4-B04C-A0F3CF3EFE31}"/>
              </a:ext>
            </a:extLst>
          </p:cNvPr>
          <p:cNvSpPr>
            <a:spLocks noGrp="1"/>
          </p:cNvSpPr>
          <p:nvPr>
            <p:ph type="body" sz="quarter" idx="29"/>
          </p:nvPr>
        </p:nvSpPr>
        <p:spPr/>
        <p:txBody>
          <a:bodyPr/>
          <a:lstStyle/>
          <a:p>
            <a:r>
              <a:rPr lang="en-US" dirty="0"/>
              <a:t>$0.9 </a:t>
            </a:r>
            <a:r>
              <a:rPr lang="en-US" dirty="0" err="1"/>
              <a:t>mln</a:t>
            </a:r>
            <a:endParaRPr lang="ru-RU" dirty="0"/>
          </a:p>
        </p:txBody>
      </p:sp>
      <p:sp>
        <p:nvSpPr>
          <p:cNvPr id="12" name="Текст 11">
            <a:extLst>
              <a:ext uri="{FF2B5EF4-FFF2-40B4-BE49-F238E27FC236}">
                <a16:creationId xmlns:a16="http://schemas.microsoft.com/office/drawing/2014/main" id="{44A032C5-4CCE-47AA-A5E1-D66C34F7A9E6}"/>
              </a:ext>
            </a:extLst>
          </p:cNvPr>
          <p:cNvSpPr>
            <a:spLocks noGrp="1"/>
          </p:cNvSpPr>
          <p:nvPr>
            <p:ph type="body" sz="quarter" idx="30"/>
          </p:nvPr>
        </p:nvSpPr>
        <p:spPr>
          <a:xfrm>
            <a:off x="4512380" y="3298931"/>
            <a:ext cx="2056201" cy="403646"/>
          </a:xfrm>
        </p:spPr>
        <p:txBody>
          <a:bodyPr/>
          <a:lstStyle/>
          <a:p>
            <a:r>
              <a:rPr lang="en-US" dirty="0"/>
              <a:t>Tashkent region, </a:t>
            </a:r>
            <a:endParaRPr lang="ru-RU" dirty="0"/>
          </a:p>
          <a:p>
            <a:r>
              <a:rPr lang="en-US" dirty="0" err="1"/>
              <a:t>Nurafshon</a:t>
            </a:r>
            <a:r>
              <a:rPr lang="en-US" dirty="0"/>
              <a:t> city</a:t>
            </a:r>
            <a:endParaRPr lang="ru-RU" dirty="0"/>
          </a:p>
        </p:txBody>
      </p:sp>
      <p:sp>
        <p:nvSpPr>
          <p:cNvPr id="13" name="Текст 12">
            <a:extLst>
              <a:ext uri="{FF2B5EF4-FFF2-40B4-BE49-F238E27FC236}">
                <a16:creationId xmlns:a16="http://schemas.microsoft.com/office/drawing/2014/main" id="{2FBE5332-3576-4BAE-9D1E-BD1203C3372E}"/>
              </a:ext>
            </a:extLst>
          </p:cNvPr>
          <p:cNvSpPr>
            <a:spLocks noGrp="1"/>
          </p:cNvSpPr>
          <p:nvPr>
            <p:ph type="body" sz="quarter" idx="31"/>
          </p:nvPr>
        </p:nvSpPr>
        <p:spPr/>
        <p:txBody>
          <a:bodyPr/>
          <a:lstStyle/>
          <a:p>
            <a:r>
              <a:rPr lang="en-US" dirty="0"/>
              <a:t>Local market: 100%</a:t>
            </a:r>
            <a:endParaRPr lang="ru-RU" dirty="0"/>
          </a:p>
        </p:txBody>
      </p:sp>
      <p:sp>
        <p:nvSpPr>
          <p:cNvPr id="14" name="Текст 13">
            <a:extLst>
              <a:ext uri="{FF2B5EF4-FFF2-40B4-BE49-F238E27FC236}">
                <a16:creationId xmlns:a16="http://schemas.microsoft.com/office/drawing/2014/main" id="{4737D901-78F4-48F4-BCDE-27628D4EAD03}"/>
              </a:ext>
            </a:extLst>
          </p:cNvPr>
          <p:cNvSpPr>
            <a:spLocks noGrp="1"/>
          </p:cNvSpPr>
          <p:nvPr>
            <p:ph type="body" sz="quarter" idx="32"/>
          </p:nvPr>
        </p:nvSpPr>
        <p:spPr/>
        <p:txBody>
          <a:bodyPr/>
          <a:lstStyle/>
          <a:p>
            <a:r>
              <a:rPr lang="en-US" dirty="0"/>
              <a:t>Available</a:t>
            </a:r>
            <a:endParaRPr lang="ru-RU" dirty="0"/>
          </a:p>
        </p:txBody>
      </p:sp>
      <p:sp>
        <p:nvSpPr>
          <p:cNvPr id="15" name="Текст 14">
            <a:extLst>
              <a:ext uri="{FF2B5EF4-FFF2-40B4-BE49-F238E27FC236}">
                <a16:creationId xmlns:a16="http://schemas.microsoft.com/office/drawing/2014/main" id="{5B9C2584-9E6E-40EE-B458-2F85066FA6C7}"/>
              </a:ext>
            </a:extLst>
          </p:cNvPr>
          <p:cNvSpPr>
            <a:spLocks noGrp="1"/>
          </p:cNvSpPr>
          <p:nvPr>
            <p:ph type="body" sz="quarter" idx="17"/>
          </p:nvPr>
        </p:nvSpPr>
        <p:spPr>
          <a:xfrm>
            <a:off x="1374720" y="6080133"/>
            <a:ext cx="3578280" cy="173978"/>
          </a:xfrm>
        </p:spPr>
        <p:txBody>
          <a:bodyPr/>
          <a:lstStyle/>
          <a:p>
            <a:r>
              <a:rPr lang="en-US" sz="1050" b="1" dirty="0" err="1"/>
              <a:t>Nurafshon</a:t>
            </a:r>
            <a:r>
              <a:rPr lang="en-US" sz="1050" b="1" dirty="0"/>
              <a:t> city administration</a:t>
            </a:r>
            <a:endParaRPr lang="ru-RU" sz="1050" b="1" dirty="0"/>
          </a:p>
        </p:txBody>
      </p:sp>
      <p:sp>
        <p:nvSpPr>
          <p:cNvPr id="16" name="Текст 15">
            <a:extLst>
              <a:ext uri="{FF2B5EF4-FFF2-40B4-BE49-F238E27FC236}">
                <a16:creationId xmlns:a16="http://schemas.microsoft.com/office/drawing/2014/main" id="{BEA7611D-6FF3-468B-9018-2B6399AA9331}"/>
              </a:ext>
            </a:extLst>
          </p:cNvPr>
          <p:cNvSpPr>
            <a:spLocks noGrp="1"/>
          </p:cNvSpPr>
          <p:nvPr>
            <p:ph type="body" sz="quarter" idx="33"/>
          </p:nvPr>
        </p:nvSpPr>
        <p:spPr>
          <a:xfrm>
            <a:off x="5158920" y="6075844"/>
            <a:ext cx="1493550" cy="161489"/>
          </a:xfrm>
        </p:spPr>
        <p:txBody>
          <a:bodyPr/>
          <a:lstStyle/>
          <a:p>
            <a:r>
              <a:rPr lang="en-US" dirty="0"/>
              <a:t>nurafshon.sh@umail.uz</a:t>
            </a:r>
            <a:endParaRPr lang="ru-RU" dirty="0"/>
          </a:p>
        </p:txBody>
      </p:sp>
      <p:sp>
        <p:nvSpPr>
          <p:cNvPr id="17" name="Текст 16">
            <a:extLst>
              <a:ext uri="{FF2B5EF4-FFF2-40B4-BE49-F238E27FC236}">
                <a16:creationId xmlns:a16="http://schemas.microsoft.com/office/drawing/2014/main" id="{1BBE73A1-A631-448D-8125-A2C76F21AC63}"/>
              </a:ext>
            </a:extLst>
          </p:cNvPr>
          <p:cNvSpPr>
            <a:spLocks noGrp="1"/>
          </p:cNvSpPr>
          <p:nvPr>
            <p:ph type="body" sz="quarter" idx="34"/>
          </p:nvPr>
        </p:nvSpPr>
        <p:spPr>
          <a:xfrm>
            <a:off x="6633989" y="6092622"/>
            <a:ext cx="1235928" cy="182557"/>
          </a:xfrm>
        </p:spPr>
        <p:txBody>
          <a:bodyPr/>
          <a:lstStyle/>
          <a:p>
            <a:r>
              <a:rPr lang="en-US" dirty="0"/>
              <a:t>+998</a:t>
            </a:r>
            <a:r>
              <a:rPr lang="uz-Cyrl-UZ" dirty="0"/>
              <a:t>70 7625823</a:t>
            </a:r>
            <a:endParaRPr lang="ru-RU" dirty="0"/>
          </a:p>
        </p:txBody>
      </p:sp>
      <p:pic>
        <p:nvPicPr>
          <p:cNvPr id="22" name="Рисунок 21">
            <a:extLst>
              <a:ext uri="{FF2B5EF4-FFF2-40B4-BE49-F238E27FC236}">
                <a16:creationId xmlns:a16="http://schemas.microsoft.com/office/drawing/2014/main" id="{A2F4E137-C3FB-4471-ABB3-0EC8A4F465D9}"/>
              </a:ext>
            </a:extLst>
          </p:cNvPr>
          <p:cNvPicPr>
            <a:picLocks noGrp="1" noChangeAspect="1"/>
          </p:cNvPicPr>
          <p:nvPr>
            <p:ph type="pic" sz="quarter" idx="14"/>
          </p:nvPr>
        </p:nvPicPr>
        <p:blipFill rotWithShape="1">
          <a:blip r:embed="rId2">
            <a:extLst>
              <a:ext uri="{28A0092B-C50C-407E-A947-70E740481C1C}">
                <a14:useLocalDpi xmlns:a14="http://schemas.microsoft.com/office/drawing/2010/main" val="0"/>
              </a:ext>
            </a:extLst>
          </a:blip>
          <a:srcRect l="154" r="-154"/>
          <a:stretch/>
        </p:blipFill>
        <p:spPr>
          <a:xfrm>
            <a:off x="7742465" y="105451"/>
            <a:ext cx="2056199" cy="2120130"/>
          </a:xfrm>
        </p:spPr>
      </p:pic>
      <p:pic>
        <p:nvPicPr>
          <p:cNvPr id="24" name="Рисунок 23">
            <a:extLst>
              <a:ext uri="{FF2B5EF4-FFF2-40B4-BE49-F238E27FC236}">
                <a16:creationId xmlns:a16="http://schemas.microsoft.com/office/drawing/2014/main" id="{B330AA78-3728-4BF2-B345-78863C5F5B25}"/>
              </a:ext>
            </a:extLst>
          </p:cNvPr>
          <p:cNvPicPr>
            <a:picLocks noGrp="1" noChangeAspect="1"/>
          </p:cNvPicPr>
          <p:nvPr>
            <p:ph type="pic" sz="quarter" idx="15"/>
          </p:nvPr>
        </p:nvPicPr>
        <p:blipFill rotWithShape="1">
          <a:blip r:embed="rId3">
            <a:extLst>
              <a:ext uri="{28A0092B-C50C-407E-A947-70E740481C1C}">
                <a14:useLocalDpi xmlns:a14="http://schemas.microsoft.com/office/drawing/2010/main" val="0"/>
              </a:ext>
            </a:extLst>
          </a:blip>
          <a:srcRect l="-77" r="77"/>
          <a:stretch/>
        </p:blipFill>
        <p:spPr>
          <a:xfrm>
            <a:off x="7739291" y="2350993"/>
            <a:ext cx="2056201" cy="2161303"/>
          </a:xfrm>
        </p:spPr>
      </p:pic>
      <p:pic>
        <p:nvPicPr>
          <p:cNvPr id="26" name="Рисунок 25">
            <a:extLst>
              <a:ext uri="{FF2B5EF4-FFF2-40B4-BE49-F238E27FC236}">
                <a16:creationId xmlns:a16="http://schemas.microsoft.com/office/drawing/2014/main" id="{2C17F86B-98E0-447A-AEF7-9CE150937D5D}"/>
              </a:ext>
            </a:extLst>
          </p:cNvPr>
          <p:cNvPicPr>
            <a:picLocks noGrp="1" noChangeAspect="1"/>
          </p:cNvPicPr>
          <p:nvPr>
            <p:ph type="pic" sz="quarter" idx="16"/>
          </p:nvPr>
        </p:nvPicPr>
        <p:blipFill rotWithShape="1">
          <a:blip r:embed="rId4">
            <a:extLst>
              <a:ext uri="{28A0092B-C50C-407E-A947-70E740481C1C}">
                <a14:useLocalDpi xmlns:a14="http://schemas.microsoft.com/office/drawing/2010/main" val="0"/>
              </a:ext>
            </a:extLst>
          </a:blip>
          <a:srcRect l="3064" r="-75"/>
          <a:stretch/>
        </p:blipFill>
        <p:spPr>
          <a:xfrm>
            <a:off x="7740876" y="4590569"/>
            <a:ext cx="2056199" cy="2185794"/>
          </a:xfrm>
        </p:spPr>
      </p:pic>
    </p:spTree>
    <p:extLst>
      <p:ext uri="{BB962C8B-B14F-4D97-AF65-F5344CB8AC3E}">
        <p14:creationId xmlns:p14="http://schemas.microsoft.com/office/powerpoint/2010/main" val="3028016791"/>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658</TotalTime>
  <Words>98</Words>
  <Application>Microsoft Office PowerPoint</Application>
  <PresentationFormat>Лист A4 (210x297 мм)</PresentationFormat>
  <Paragraphs>15</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Hyper pressed brick production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Sharipov Shohruh</cp:lastModifiedBy>
  <cp:revision>71</cp:revision>
  <cp:lastPrinted>2020-02-19T12:33:34Z</cp:lastPrinted>
  <dcterms:created xsi:type="dcterms:W3CDTF">2020-02-19T03:11:15Z</dcterms:created>
  <dcterms:modified xsi:type="dcterms:W3CDTF">2020-07-06T07:29:32Z</dcterms:modified>
</cp:coreProperties>
</file>