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374" autoAdjust="0"/>
  </p:normalViewPr>
  <p:slideViewPr>
    <p:cSldViewPr snapToGrid="0" showGuides="1">
      <p:cViewPr varScale="1">
        <p:scale>
          <a:sx n="108" d="100"/>
          <a:sy n="108" d="100"/>
        </p:scale>
        <p:origin x="1428" y="108"/>
      </p:cViewPr>
      <p:guideLst>
        <p:guide orient="horz" pos="3929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BF2DC-F892-4500-898F-FDF7BF83083A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E70E3-8011-4AFC-B07C-A548DA3F7C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3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B592-952D-477E-B4F5-FDD142E64CE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54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88" name="Текст 87">
            <a:extLst>
              <a:ext uri="{FF2B5EF4-FFF2-40B4-BE49-F238E27FC236}">
                <a16:creationId xmlns:a16="http://schemas.microsoft.com/office/drawing/2014/main" id="{14DF0AAE-03F4-485C-BAAC-9707484A059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539755" y="609629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E0B70EF-1964-4433-B38D-FB52E5794CE0}"/>
              </a:ext>
            </a:extLst>
          </p:cNvPr>
          <p:cNvSpPr txBox="1"/>
          <p:nvPr userDrawn="1"/>
        </p:nvSpPr>
        <p:spPr>
          <a:xfrm>
            <a:off x="148960" y="6045401"/>
            <a:ext cx="14745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Партнер проекта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00F3F42-4A5D-49A7-8DE6-EE8B01712976}"/>
              </a:ext>
            </a:extLst>
          </p:cNvPr>
          <p:cNvSpPr txBox="1"/>
          <p:nvPr userDrawn="1"/>
        </p:nvSpPr>
        <p:spPr>
          <a:xfrm>
            <a:off x="143089" y="6266943"/>
            <a:ext cx="48912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Нужна помощь?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Агентство по привлечению иностранных инвестиций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B04EA1-15CB-4EE3-805D-F5B9E3E5913D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Нужно больше информации? – </a:t>
            </a:r>
            <a:r>
              <a:rPr lang="ru-RU" sz="950" b="1" kern="1200" dirty="0">
                <a:solidFill>
                  <a:srgbClr val="E84E0F"/>
                </a:solidFill>
                <a:latin typeface="+mj-lt"/>
                <a:ea typeface="+mn-ea"/>
                <a:cs typeface="+mn-cs"/>
              </a:rPr>
              <a:t> Центр разработки инвестиционных проектов</a:t>
            </a:r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981514" y="2310481"/>
            <a:ext cx="2181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СТОИМОСТЬ ПРОЕКТА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428685" y="3093916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МОЩНОСТЬ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64227" y="3962801"/>
            <a:ext cx="226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ПОКАЗАТЕЛИ ПРОЕКТА</a:t>
            </a:r>
            <a:endParaRPr lang="en-US" sz="1400" b="1" dirty="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161175" y="4687787"/>
            <a:ext cx="2197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СРОК</a:t>
            </a:r>
            <a:r>
              <a:rPr lang="ru-RU" sz="1400" b="1" baseline="0" dirty="0"/>
              <a:t> </a:t>
            </a:r>
            <a:r>
              <a:rPr lang="ru-RU" sz="1400" b="1" dirty="0"/>
              <a:t>ОКУПАЕМОСТИ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3999085" y="2313502"/>
            <a:ext cx="30748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ПОТРЕБНОСТЬ В ИНВЕСТИЦИЯХ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543839" y="3093916"/>
            <a:ext cx="1988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МЕСТОПОЛОЖЕНИЕ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753068" y="3962800"/>
            <a:ext cx="15158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/>
              <a:t>РЫНКИ СБЫТА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3878370" y="4665181"/>
            <a:ext cx="3319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dirty="0"/>
              <a:t>НЕОБХОДИМАЯ</a:t>
            </a:r>
            <a:r>
              <a:rPr lang="en-US" sz="1400" b="1" dirty="0"/>
              <a:t> </a:t>
            </a:r>
            <a:r>
              <a:rPr lang="ru-RU" sz="1400" b="1" dirty="0"/>
              <a:t>ИНФРАСТРУКТУРА</a:t>
            </a:r>
          </a:p>
          <a:p>
            <a:pPr algn="ctr"/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2559647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52195" y="3252829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5961" y="4048592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64232" y="4989279"/>
            <a:ext cx="347502" cy="468985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235" y="2565287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4908" y="4960754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17326" y="4045429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516" y="322499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35367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35526" y="4267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25949" y="507482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73C7F06-7C8C-4917-9393-311B7CC27EE3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D25525C-DD64-4EA9-906C-A9E7E72FC285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68" name="Рисунок 67" descr="Конверт">
            <a:extLst>
              <a:ext uri="{FF2B5EF4-FFF2-40B4-BE49-F238E27FC236}">
                <a16:creationId xmlns:a16="http://schemas.microsoft.com/office/drawing/2014/main" id="{FF8E44CA-7E8D-4379-BDD0-C2898E7A44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6" name="Рисунок 5" descr="Смартфон">
            <a:extLst>
              <a:ext uri="{FF2B5EF4-FFF2-40B4-BE49-F238E27FC236}">
                <a16:creationId xmlns:a16="http://schemas.microsoft.com/office/drawing/2014/main" id="{73FF098F-34A4-456F-97F8-1437DFBE70B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71" name="Рисунок 70" descr="Конверт">
            <a:extLst>
              <a:ext uri="{FF2B5EF4-FFF2-40B4-BE49-F238E27FC236}">
                <a16:creationId xmlns:a16="http://schemas.microsoft.com/office/drawing/2014/main" id="{4DB62856-CA3A-49F8-BAB6-4D89EE9F74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72" name="Рисунок 71" descr="Смартфон">
            <a:extLst>
              <a:ext uri="{FF2B5EF4-FFF2-40B4-BE49-F238E27FC236}">
                <a16:creationId xmlns:a16="http://schemas.microsoft.com/office/drawing/2014/main" id="{DE716A9E-9DE0-483C-81F7-FE801217707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70" name="Рисунок 69" descr="Конверт">
            <a:extLst>
              <a:ext uri="{FF2B5EF4-FFF2-40B4-BE49-F238E27FC236}">
                <a16:creationId xmlns:a16="http://schemas.microsoft.com/office/drawing/2014/main" id="{18C7E37E-20B3-496A-9D86-A1DF8B6726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103175"/>
            <a:ext cx="191136" cy="191136"/>
          </a:xfrm>
          <a:prstGeom prst="rect">
            <a:avLst/>
          </a:prstGeom>
        </p:spPr>
      </p:pic>
      <p:pic>
        <p:nvPicPr>
          <p:cNvPr id="75" name="Рисунок 74" descr="Смартфон">
            <a:extLst>
              <a:ext uri="{FF2B5EF4-FFF2-40B4-BE49-F238E27FC236}">
                <a16:creationId xmlns:a16="http://schemas.microsoft.com/office/drawing/2014/main" id="{6EFB4A6F-F3F2-48BD-A847-84E77C01199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121799"/>
            <a:ext cx="197196" cy="197196"/>
          </a:xfrm>
          <a:prstGeom prst="rect">
            <a:avLst/>
          </a:prstGeom>
        </p:spPr>
      </p:pic>
      <p:sp>
        <p:nvSpPr>
          <p:cNvPr id="77" name="Текст 87">
            <a:extLst>
              <a:ext uri="{FF2B5EF4-FFF2-40B4-BE49-F238E27FC236}">
                <a16:creationId xmlns:a16="http://schemas.microsoft.com/office/drawing/2014/main" id="{FB02FC2C-6C4A-4A7E-85DB-23516A373A1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8" name="Текст 87">
            <a:extLst>
              <a:ext uri="{FF2B5EF4-FFF2-40B4-BE49-F238E27FC236}">
                <a16:creationId xmlns:a16="http://schemas.microsoft.com/office/drawing/2014/main" id="{95AFCED2-A3A1-4B0C-A185-5947880CCEC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0590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 userDrawn="1">
          <p15:clr>
            <a:srgbClr val="FBAE40"/>
          </p15:clr>
        </p15:guide>
        <p15:guide id="2" pos="14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1673DF7-8CBA-4BDF-87F5-7CC3DB35AF82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rgbClr val="15254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44" name="Полилиния: фигура 43">
            <a:extLst>
              <a:ext uri="{FF2B5EF4-FFF2-40B4-BE49-F238E27FC236}">
                <a16:creationId xmlns:a16="http://schemas.microsoft.com/office/drawing/2014/main" id="{70DBD89F-76D8-4892-82ED-C7BC285D23B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id="{98000E84-5E16-44D4-8DED-DF4FF76CBE44}"/>
              </a:ext>
            </a:extLst>
          </p:cNvPr>
          <p:cNvSpPr/>
          <p:nvPr/>
        </p:nvSpPr>
        <p:spPr>
          <a:xfrm>
            <a:off x="95617" y="5649233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5" name="Рисунок 2">
            <a:extLst>
              <a:ext uri="{FF2B5EF4-FFF2-40B4-BE49-F238E27FC236}">
                <a16:creationId xmlns:a16="http://schemas.microsoft.com/office/drawing/2014/main" id="{97191E6B-850B-4055-A4A5-1554A0498424}"/>
              </a:ext>
            </a:extLst>
          </p:cNvPr>
          <p:cNvGrpSpPr/>
          <p:nvPr/>
        </p:nvGrpSpPr>
        <p:grpSpPr>
          <a:xfrm>
            <a:off x="114668" y="5680186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6" name="Полилиния: фигура 15">
              <a:extLst>
                <a:ext uri="{FF2B5EF4-FFF2-40B4-BE49-F238E27FC236}">
                  <a16:creationId xmlns:a16="http://schemas.microsoft.com/office/drawing/2014/main" id="{2C2E6B89-4CBE-4AF2-BBAA-389F80FAD58A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AD44D5BF-BF13-486A-965A-C9A210C7F5C0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BBE6DD1-7799-411E-957A-F4D089947563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9E28B749-9820-44D3-B736-786E0822346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rgbClr val="15254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19" name="Рисунок 2">
            <a:extLst>
              <a:ext uri="{FF2B5EF4-FFF2-40B4-BE49-F238E27FC236}">
                <a16:creationId xmlns:a16="http://schemas.microsoft.com/office/drawing/2014/main" id="{7192BD31-DEA7-41D4-A239-1C5F6C6BE8AD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20" name="Полилиния: фигура 19">
              <a:extLst>
                <a:ext uri="{FF2B5EF4-FFF2-40B4-BE49-F238E27FC236}">
                  <a16:creationId xmlns:a16="http://schemas.microsoft.com/office/drawing/2014/main" id="{60A18D3C-BDED-4A0C-A710-0B3E5F8DF15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FD10B569-C377-4EF7-BF42-8300E8D253E8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66" name="Полилиния: фигура 65">
            <a:extLst>
              <a:ext uri="{FF2B5EF4-FFF2-40B4-BE49-F238E27FC236}">
                <a16:creationId xmlns:a16="http://schemas.microsoft.com/office/drawing/2014/main" id="{8DDA92C5-571B-4F4B-9D9F-B5EB26AC00B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2779C548-39E3-4AAE-81A9-3BAA3F9DBB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: фигура 66">
            <a:extLst>
              <a:ext uri="{FF2B5EF4-FFF2-40B4-BE49-F238E27FC236}">
                <a16:creationId xmlns:a16="http://schemas.microsoft.com/office/drawing/2014/main" id="{A60B5CC1-63A6-4BDC-8598-D7370E274E14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4BF32976-6C61-4A3F-8D94-BAF16027FF5D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A816148C-123E-440E-8A41-34D49FD5406B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1">
                <a:shade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36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55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>
            <a:extLst>
              <a:ext uri="{FF2B5EF4-FFF2-40B4-BE49-F238E27FC236}">
                <a16:creationId xmlns:a16="http://schemas.microsoft.com/office/drawing/2014/main" id="{46F78F3F-90EB-4A17-81D7-FF72A2839A7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96018" y="6086306"/>
            <a:ext cx="3054616" cy="212108"/>
          </a:xfrm>
        </p:spPr>
        <p:txBody>
          <a:bodyPr/>
          <a:lstStyle/>
          <a:p>
            <a:r>
              <a:rPr lang="ru-RU" sz="1050" b="1" dirty="0"/>
              <a:t> ООО "</a:t>
            </a:r>
            <a:r>
              <a:rPr lang="en-US" sz="1050" b="1" dirty="0"/>
              <a:t>BOYOVUT TOMORQA SERVIS O'N IKKI" </a:t>
            </a:r>
            <a:endParaRPr lang="ru-RU" sz="105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390278-6C2C-4269-8A0C-ABDDCF609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36" y="182184"/>
            <a:ext cx="7403732" cy="377402"/>
          </a:xfrm>
        </p:spPr>
        <p:txBody>
          <a:bodyPr/>
          <a:lstStyle/>
          <a:p>
            <a:pPr algn="ctr"/>
            <a:r>
              <a:rPr lang="ru-RU" dirty="0"/>
              <a:t>Хранение бахчевых культур и сублимационная сушка фруктов и овощей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6C87583-BC23-4321-935B-168BC3DDE1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76894" y="754351"/>
            <a:ext cx="7160945" cy="1236384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1400" b="1" dirty="0">
                <a:cs typeface="Arial" panose="020B0604020202020204" pitchFamily="34" charset="0"/>
              </a:rPr>
              <a:t>Объем фруктов и овощей, произведенных в Узбекистане за 2020 год, превысил 21,9 миллионов тонн. Хотя часть этих продуктов потребляется и экспортируется в свежем виде, огромное количество остается без дальнейшей переработки. Таким образом, проект может удовлетворить растущий спрос со стороны предприятий переработки и пищевой промышленности.</a:t>
            </a:r>
            <a:endParaRPr lang="en-US" sz="1400" b="1" dirty="0">
              <a:cs typeface="Arial" panose="020B0604020202020204" pitchFamily="34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2BC24AC5-5739-45D2-902C-EE4EDED6DC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ru-RU" dirty="0"/>
              <a:t>$1,0 млн.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C9182A1-F498-462C-9EF5-B4076D636D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3" y="3353675"/>
            <a:ext cx="1803497" cy="403646"/>
          </a:xfrm>
        </p:spPr>
        <p:txBody>
          <a:bodyPr/>
          <a:lstStyle/>
          <a:p>
            <a:r>
              <a:rPr lang="en-US" dirty="0"/>
              <a:t>1200</a:t>
            </a:r>
            <a:r>
              <a:rPr lang="ru-RU" dirty="0"/>
              <a:t> тонн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C7F24F04-9B8C-473C-B7E9-1CE04949FBC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ru-RU" dirty="0"/>
              <a:t>ВНД</a:t>
            </a:r>
            <a:r>
              <a:rPr lang="en-US" dirty="0"/>
              <a:t>: 36</a:t>
            </a:r>
            <a:r>
              <a:rPr lang="uz-Cyrl-UZ" dirty="0"/>
              <a:t>.</a:t>
            </a:r>
            <a:r>
              <a:rPr lang="en-US" dirty="0"/>
              <a:t>2%</a:t>
            </a:r>
          </a:p>
          <a:p>
            <a:r>
              <a:rPr lang="ru-RU" dirty="0"/>
              <a:t>ЧПС</a:t>
            </a:r>
            <a:r>
              <a:rPr lang="en-US" dirty="0"/>
              <a:t>: $2</a:t>
            </a:r>
            <a:r>
              <a:rPr lang="uz-Cyrl-UZ" dirty="0"/>
              <a:t>.3</a:t>
            </a:r>
            <a:r>
              <a:rPr lang="en-US" dirty="0"/>
              <a:t> </a:t>
            </a:r>
            <a:r>
              <a:rPr lang="ru-RU" dirty="0"/>
              <a:t>млн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7B875B5F-689B-4204-A05A-99A02098FF7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44</a:t>
            </a:r>
            <a:r>
              <a:rPr lang="ru-RU" dirty="0"/>
              <a:t> месяцев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84C09BC8-62B7-41C0-B7AB-C3D640D0CF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ru-RU" dirty="0"/>
              <a:t>$</a:t>
            </a:r>
            <a:r>
              <a:rPr lang="en-US" dirty="0"/>
              <a:t> </a:t>
            </a:r>
            <a:r>
              <a:rPr lang="ru-RU" dirty="0"/>
              <a:t>0,7 млн.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8FE0EA95-3605-48AC-BD8A-7875DDBD7A8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472256" y="3350346"/>
            <a:ext cx="2056201" cy="548274"/>
          </a:xfrm>
        </p:spPr>
        <p:txBody>
          <a:bodyPr/>
          <a:lstStyle/>
          <a:p>
            <a:r>
              <a:rPr lang="ru-RU" dirty="0"/>
              <a:t>Сырдарьинская область,</a:t>
            </a:r>
            <a:endParaRPr lang="en-US" dirty="0"/>
          </a:p>
          <a:p>
            <a:r>
              <a:rPr lang="ru-RU" dirty="0" err="1"/>
              <a:t>Баявутский</a:t>
            </a:r>
            <a:r>
              <a:rPr lang="ru-RU" dirty="0"/>
              <a:t> район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80A507F6-2797-40DC-A1CE-972B4F089E9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617959" y="4267030"/>
            <a:ext cx="1790011" cy="403646"/>
          </a:xfrm>
        </p:spPr>
        <p:txBody>
          <a:bodyPr/>
          <a:lstStyle/>
          <a:p>
            <a:r>
              <a:rPr lang="ru-RU" dirty="0"/>
              <a:t>Экспорт</a:t>
            </a:r>
            <a:r>
              <a:rPr lang="en-US" dirty="0"/>
              <a:t>: </a:t>
            </a:r>
            <a:r>
              <a:rPr lang="uz-Latn-UZ" dirty="0"/>
              <a:t>10</a:t>
            </a:r>
            <a:r>
              <a:rPr lang="ru-RU" dirty="0"/>
              <a:t>0</a:t>
            </a:r>
            <a:r>
              <a:rPr lang="en-US" dirty="0"/>
              <a:t>%</a:t>
            </a:r>
            <a:endParaRPr lang="ru-RU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F3AEBB91-00EC-41E0-89E0-59209E0EEB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ru-RU" dirty="0"/>
              <a:t>Доступно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7309FD6E-CD97-4609-B3D1-1ED43A07C0F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158278" y="6096174"/>
            <a:ext cx="1570037" cy="1984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BE812029-FF98-4005-BFC7-83486C5997B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08822" y="6092622"/>
            <a:ext cx="1235928" cy="182557"/>
          </a:xfrm>
        </p:spPr>
        <p:txBody>
          <a:bodyPr/>
          <a:lstStyle/>
          <a:p>
            <a:r>
              <a:rPr lang="en-US" dirty="0"/>
              <a:t>+998</a:t>
            </a:r>
            <a:r>
              <a:rPr lang="uz-Cyrl-UZ" dirty="0"/>
              <a:t>94</a:t>
            </a:r>
            <a:r>
              <a:rPr lang="ru-RU" dirty="0"/>
              <a:t> 419 01 67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AC364DC-CCB6-40B3-9813-5404AAEBEC0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8" r="17748"/>
          <a:stretch>
            <a:fillRect/>
          </a:stretch>
        </p:blipFill>
        <p:spPr/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24A847AD-1270-4D8D-BBD3-442DE471AE1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06" r="19906"/>
          <a:stretch>
            <a:fillRect/>
          </a:stretch>
        </p:blipFill>
        <p:spPr/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73E1C7B-BCAA-4A6D-B1CB-CC3FF55C2B0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83" r="185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60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DIP">
      <a:majorFont>
        <a:latin typeface="Myriad Pro"/>
        <a:ea typeface=""/>
        <a:cs typeface=""/>
      </a:majorFont>
      <a:minorFont>
        <a:latin typeface="Open Sans Ligh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1772</TotalTime>
  <Words>111</Words>
  <Application>Microsoft Office PowerPoint</Application>
  <PresentationFormat>Лист A4 (210x297 мм)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Myriad Pro</vt:lpstr>
      <vt:lpstr>Open Sans Light</vt:lpstr>
      <vt:lpstr>Тема Office</vt:lpstr>
      <vt:lpstr>Хранение бахчевых культур и сублимационная сушка фруктов и овощей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146</cp:revision>
  <cp:lastPrinted>2020-03-12T04:24:27Z</cp:lastPrinted>
  <dcterms:created xsi:type="dcterms:W3CDTF">2020-02-19T03:11:15Z</dcterms:created>
  <dcterms:modified xsi:type="dcterms:W3CDTF">2021-10-29T13:01:00Z</dcterms:modified>
</cp:coreProperties>
</file>