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0" y="678"/>
      </p:cViewPr>
      <p:guideLst>
        <p:guide orient="horz" pos="3929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88" name="Текст 87">
            <a:extLst>
              <a:ext uri="{FF2B5EF4-FFF2-40B4-BE49-F238E27FC236}">
                <a16:creationId xmlns:a16="http://schemas.microsoft.com/office/drawing/2014/main" id="{14DF0AAE-03F4-485C-BAAC-9707484A05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96911"/>
            <a:ext cx="3578280" cy="173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E0B70EF-1964-4433-B38D-FB52E5794CE0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00F3F42-4A5D-49A7-8DE6-EE8B01712976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BB04EA1-15CB-4EE3-805D-F5B9E3E5913D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351357" y="2310481"/>
            <a:ext cx="1442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COST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555356" y="3013645"/>
            <a:ext cx="1034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44895" y="3963930"/>
            <a:ext cx="2055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569711" y="2310481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INVESTMENT NEEDS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5001433" y="3013645"/>
            <a:ext cx="1073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5027369" y="3963930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671503" y="4665181"/>
            <a:ext cx="1733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PROPER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7F06-7C8C-4917-9393-311B7CC27EE3}"/>
              </a:ext>
            </a:extLst>
          </p:cNvPr>
          <p:cNvSpPr txBox="1"/>
          <p:nvPr userDrawn="1"/>
        </p:nvSpPr>
        <p:spPr>
          <a:xfrm>
            <a:off x="5034325" y="6330653"/>
            <a:ext cx="2811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+99871 2385069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D25525C-DD64-4EA9-906C-A9E7E72FC285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68" name="Рисунок 67" descr="Конверт">
            <a:extLst>
              <a:ext uri="{FF2B5EF4-FFF2-40B4-BE49-F238E27FC236}">
                <a16:creationId xmlns:a16="http://schemas.microsoft.com/office/drawing/2014/main" id="{FF8E44CA-7E8D-4379-BDD0-C2898E7A4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6" name="Рисунок 5" descr="Смартфон">
            <a:extLst>
              <a:ext uri="{FF2B5EF4-FFF2-40B4-BE49-F238E27FC236}">
                <a16:creationId xmlns:a16="http://schemas.microsoft.com/office/drawing/2014/main" id="{73FF098F-34A4-456F-97F8-1437DFBE70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71" name="Рисунок 70" descr="Конверт">
            <a:extLst>
              <a:ext uri="{FF2B5EF4-FFF2-40B4-BE49-F238E27FC236}">
                <a16:creationId xmlns:a16="http://schemas.microsoft.com/office/drawing/2014/main" id="{4DB62856-CA3A-49F8-BAB6-4D89EE9F7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72" name="Рисунок 71" descr="Смартфон">
            <a:extLst>
              <a:ext uri="{FF2B5EF4-FFF2-40B4-BE49-F238E27FC236}">
                <a16:creationId xmlns:a16="http://schemas.microsoft.com/office/drawing/2014/main" id="{DE716A9E-9DE0-483C-81F7-FE80121770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70" name="Рисунок 69" descr="Конверт">
            <a:extLst>
              <a:ext uri="{FF2B5EF4-FFF2-40B4-BE49-F238E27FC236}">
                <a16:creationId xmlns:a16="http://schemas.microsoft.com/office/drawing/2014/main" id="{18C7E37E-20B3-496A-9D86-A1DF8B672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103175"/>
            <a:ext cx="191136" cy="191136"/>
          </a:xfrm>
          <a:prstGeom prst="rect">
            <a:avLst/>
          </a:prstGeom>
        </p:spPr>
      </p:pic>
      <p:pic>
        <p:nvPicPr>
          <p:cNvPr id="75" name="Рисунок 74" descr="Смартфон">
            <a:extLst>
              <a:ext uri="{FF2B5EF4-FFF2-40B4-BE49-F238E27FC236}">
                <a16:creationId xmlns:a16="http://schemas.microsoft.com/office/drawing/2014/main" id="{6EFB4A6F-F3F2-48BD-A847-84E77C0119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121799"/>
            <a:ext cx="197196" cy="197196"/>
          </a:xfrm>
          <a:prstGeom prst="rect">
            <a:avLst/>
          </a:prstGeom>
        </p:spPr>
      </p:pic>
      <p:sp>
        <p:nvSpPr>
          <p:cNvPr id="77" name="Текст 87">
            <a:extLst>
              <a:ext uri="{FF2B5EF4-FFF2-40B4-BE49-F238E27FC236}">
                <a16:creationId xmlns:a16="http://schemas.microsoft.com/office/drawing/2014/main" id="{FB02FC2C-6C4A-4A7E-85DB-23516A373A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259588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8" name="Текст 87">
            <a:extLst>
              <a:ext uri="{FF2B5EF4-FFF2-40B4-BE49-F238E27FC236}">
                <a16:creationId xmlns:a16="http://schemas.microsoft.com/office/drawing/2014/main" id="{95AFCED2-A3A1-4B0C-A185-5947880CCE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40590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 userDrawn="1">
          <p15:clr>
            <a:srgbClr val="FBAE40"/>
          </p15:clr>
        </p15:guide>
        <p15:guide id="2" pos="1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673DF7-8CBA-4BDF-87F5-7CC3DB35AF82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rgbClr val="15254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id="{70DBD89F-76D8-4892-82ED-C7BC285D23B3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8000E84-5E16-44D4-8DED-DF4FF76CBE44}"/>
              </a:ext>
            </a:extLst>
          </p:cNvPr>
          <p:cNvSpPr/>
          <p:nvPr/>
        </p:nvSpPr>
        <p:spPr>
          <a:xfrm>
            <a:off x="95617" y="5649233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5" name="Рисунок 2">
            <a:extLst>
              <a:ext uri="{FF2B5EF4-FFF2-40B4-BE49-F238E27FC236}">
                <a16:creationId xmlns:a16="http://schemas.microsoft.com/office/drawing/2014/main" id="{97191E6B-850B-4055-A4A5-1554A0498424}"/>
              </a:ext>
            </a:extLst>
          </p:cNvPr>
          <p:cNvGrpSpPr/>
          <p:nvPr/>
        </p:nvGrpSpPr>
        <p:grpSpPr>
          <a:xfrm>
            <a:off x="114668" y="5680186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2C2E6B89-4CBE-4AF2-BBAA-389F80FAD58A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AD44D5BF-BF13-486A-965A-C9A210C7F5C0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BE6DD1-7799-411E-957A-F4D089947563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E28B749-9820-44D3-B736-786E0822346E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rgbClr val="15254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9" name="Рисунок 2">
            <a:extLst>
              <a:ext uri="{FF2B5EF4-FFF2-40B4-BE49-F238E27FC236}">
                <a16:creationId xmlns:a16="http://schemas.microsoft.com/office/drawing/2014/main" id="{7192BD31-DEA7-41D4-A239-1C5F6C6BE8AD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60A18D3C-BDED-4A0C-A710-0B3E5F8DF155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FD10B569-C377-4EF7-BF42-8300E8D253E8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66" name="Полилиния: фигура 65">
            <a:extLst>
              <a:ext uri="{FF2B5EF4-FFF2-40B4-BE49-F238E27FC236}">
                <a16:creationId xmlns:a16="http://schemas.microsoft.com/office/drawing/2014/main" id="{8DDA92C5-571B-4F4B-9D9F-B5EB26AC00BD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779C548-39E3-4AAE-81A9-3BAA3F9DBBE0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id="{A60B5CC1-63A6-4BDC-8598-D7370E274E1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4BF32976-6C61-4A3F-8D94-BAF16027FF5D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816148C-123E-440E-8A41-34D49FD5406B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1">
                <a:shade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5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46F78F3F-90EB-4A17-81D7-FF72A2839A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4720" y="6072847"/>
            <a:ext cx="3578280" cy="173978"/>
          </a:xfrm>
        </p:spPr>
        <p:txBody>
          <a:bodyPr/>
          <a:lstStyle/>
          <a:p>
            <a:r>
              <a:rPr lang="en-US" b="1" dirty="0"/>
              <a:t>Tashkent district administration </a:t>
            </a:r>
            <a:endParaRPr lang="ru-RU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0278-6C2C-4269-8A0C-ABDDCF60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29" y="121329"/>
            <a:ext cx="8528007" cy="697918"/>
          </a:xfrm>
        </p:spPr>
        <p:txBody>
          <a:bodyPr/>
          <a:lstStyle/>
          <a:p>
            <a:r>
              <a:rPr lang="en-US" dirty="0"/>
              <a:t>Food additives production (protein, casein, creatine, etc.)</a:t>
            </a:r>
            <a:endParaRPr lang="ru-RU" sz="24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6C87583-BC23-4321-935B-168BC3DDE1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1584" y="607305"/>
            <a:ext cx="7160945" cy="1196820"/>
          </a:xfrm>
        </p:spPr>
        <p:txBody>
          <a:bodyPr/>
          <a:lstStyle/>
          <a:p>
            <a:r>
              <a:rPr lang="en-US" sz="1600" b="1" dirty="0"/>
              <a:t>Production of food additives: protein, casein, creatine. The production of dietary supplements for athletes is now a very profitable business, because the demand for it is growing day by day.</a:t>
            </a:r>
            <a:endParaRPr lang="ru-RU" sz="1600" b="1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2BC24AC5-5739-45D2-902C-EE4EDED6DC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$1.3 </a:t>
            </a:r>
            <a:r>
              <a:rPr lang="en-US" dirty="0" err="1"/>
              <a:t>mln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C9182A1-F498-462C-9EF5-B4076D636D0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250 tons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C7F24F04-9B8C-473C-B7E9-1CE04949FB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IRR: 25.8%</a:t>
            </a:r>
          </a:p>
          <a:p>
            <a:r>
              <a:rPr lang="en-US" dirty="0"/>
              <a:t>NPV: $1.5 </a:t>
            </a:r>
            <a:r>
              <a:rPr lang="en-US" dirty="0" err="1"/>
              <a:t>mln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7B875B5F-689B-4204-A05A-99A02098FF7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33 months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4C09BC8-62B7-41C0-B7AB-C3D640D0CF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$1.3 </a:t>
            </a:r>
            <a:r>
              <a:rPr lang="en-US" dirty="0" err="1"/>
              <a:t>mln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8FE0EA95-3605-48AC-BD8A-7875DDBD7A8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94018" y="3298931"/>
            <a:ext cx="1966514" cy="548274"/>
          </a:xfrm>
        </p:spPr>
        <p:txBody>
          <a:bodyPr/>
          <a:lstStyle/>
          <a:p>
            <a:r>
              <a:rPr lang="en-US" dirty="0"/>
              <a:t>Tashkent region,</a:t>
            </a:r>
          </a:p>
          <a:p>
            <a:r>
              <a:rPr lang="en-US" dirty="0"/>
              <a:t>Tashkent district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0A507F6-2797-40DC-A1CE-972B4F089E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524461" y="4192755"/>
            <a:ext cx="1966514" cy="403646"/>
          </a:xfrm>
        </p:spPr>
        <p:txBody>
          <a:bodyPr/>
          <a:lstStyle/>
          <a:p>
            <a:r>
              <a:rPr lang="en-US" dirty="0"/>
              <a:t>Export: 50%</a:t>
            </a:r>
          </a:p>
          <a:p>
            <a:r>
              <a:rPr lang="ru-RU" dirty="0"/>
              <a:t>       </a:t>
            </a:r>
            <a:r>
              <a:rPr lang="en-US" dirty="0"/>
              <a:t>Local market: 50%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F3AEBB91-00EC-41E0-89E0-59209E0EEB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Available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7309FD6E-CD97-4609-B3D1-1ED43A07C0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79479" y="6083016"/>
            <a:ext cx="1570037" cy="403646"/>
          </a:xfrm>
        </p:spPr>
        <p:txBody>
          <a:bodyPr/>
          <a:lstStyle/>
          <a:p>
            <a:r>
              <a:rPr lang="en-US" dirty="0"/>
              <a:t> toshkent.t@umail.uz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E812029-FF98-4005-BFC7-83486C5997B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625600" y="6115482"/>
            <a:ext cx="1235928" cy="182557"/>
          </a:xfrm>
        </p:spPr>
        <p:txBody>
          <a:bodyPr/>
          <a:lstStyle/>
          <a:p>
            <a:r>
              <a:rPr lang="en-US" dirty="0"/>
              <a:t>+</a:t>
            </a:r>
            <a:r>
              <a:rPr lang="ru-RU" dirty="0"/>
              <a:t>99871 2035522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30D118A-F1F3-4880-8899-AEB35F8375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r="18094"/>
          <a:stretch/>
        </p:blipFill>
        <p:spPr>
          <a:xfrm>
            <a:off x="7742238" y="104775"/>
            <a:ext cx="2055812" cy="2120900"/>
          </a:xfr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59777C7-D478-416D-A6DC-44CB02755E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r="11548"/>
          <a:stretch/>
        </p:blipFill>
        <p:spPr>
          <a:xfrm>
            <a:off x="7739063" y="2351088"/>
            <a:ext cx="2055812" cy="2160587"/>
          </a:xfr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89A91F9-687C-499E-B762-2F5393ECED3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r="1567"/>
          <a:stretch>
            <a:fillRect/>
          </a:stretch>
        </p:blipFill>
        <p:spPr>
          <a:xfrm>
            <a:off x="7740650" y="4591050"/>
            <a:ext cx="2055813" cy="2185988"/>
          </a:xfrm>
        </p:spPr>
      </p:pic>
    </p:spTree>
    <p:extLst>
      <p:ext uri="{BB962C8B-B14F-4D97-AF65-F5344CB8AC3E}">
        <p14:creationId xmlns:p14="http://schemas.microsoft.com/office/powerpoint/2010/main" val="291560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DIP">
      <a:majorFont>
        <a:latin typeface="Myriad Pro"/>
        <a:ea typeface=""/>
        <a:cs typeface=""/>
      </a:majorFont>
      <a:minorFont>
        <a:latin typeface="Open Sans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89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Myriad Pro</vt:lpstr>
      <vt:lpstr>Open Sans Light</vt:lpstr>
      <vt:lpstr>Тема Office</vt:lpstr>
      <vt:lpstr>Food additives production (protein, casein, creatine, etc.)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Sharipov Shohruh</cp:lastModifiedBy>
  <cp:revision>103</cp:revision>
  <cp:lastPrinted>2020-02-19T12:33:34Z</cp:lastPrinted>
  <dcterms:created xsi:type="dcterms:W3CDTF">2020-02-19T03:11:15Z</dcterms:created>
  <dcterms:modified xsi:type="dcterms:W3CDTF">2020-07-07T09:51:31Z</dcterms:modified>
</cp:coreProperties>
</file>