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</p:sldMasterIdLst>
  <p:notesMasterIdLst>
    <p:notesMasterId r:id="rId3"/>
  </p:notesMasterIdLst>
  <p:sldIdLst>
    <p:sldId id="257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72" y="50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62645" y="1275025"/>
            <a:ext cx="7780713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178814" y="1385316"/>
            <a:ext cx="7548372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4110990" y="1267730"/>
            <a:ext cx="168402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4210050" y="1267731"/>
            <a:ext cx="14859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8888" y="2091263"/>
            <a:ext cx="7368227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206" y="4682062"/>
            <a:ext cx="7370064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4259580" y="1327188"/>
            <a:ext cx="138684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12/2/2021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97014" y="5211060"/>
            <a:ext cx="4798219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993123" y="5212080"/>
            <a:ext cx="1715904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9249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215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762000"/>
            <a:ext cx="1919288" cy="5257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762000"/>
            <a:ext cx="6562725" cy="5257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197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1064195" y="2310481"/>
            <a:ext cx="2016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COST OF THE PROJECT</a:t>
            </a:r>
            <a:endParaRPr lang="ru-RU" sz="1400" b="1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010142" y="3013645"/>
            <a:ext cx="21246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PRODUCTION CAPACITY</a:t>
            </a:r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00139" y="3963930"/>
            <a:ext cx="21446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ECONOMIC INDICATORS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287430" y="4772903"/>
            <a:ext cx="15700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PAYBACK PERIOD</a:t>
            </a:r>
            <a:endParaRPr lang="ru-RU" sz="1400" b="1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479142" y="2310481"/>
            <a:ext cx="21178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NEED FOR INVESTMENT</a:t>
            </a:r>
            <a:endParaRPr lang="ru-RU" sz="1400" b="1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650727" y="3013645"/>
            <a:ext cx="1774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PROJECT LOCATION</a:t>
            </a:r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632229" y="3963930"/>
            <a:ext cx="18117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PRODUCT MARKETS</a:t>
            </a:r>
            <a:endParaRPr lang="ru-RU" sz="1400" b="1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4719593" y="4665181"/>
            <a:ext cx="1636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NECESSARY </a:t>
            </a:r>
          </a:p>
          <a:p>
            <a:pPr algn="ctr"/>
            <a:r>
              <a:rPr lang="en-US" sz="1400" b="1" dirty="0"/>
              <a:t>INFRASTRUCTURE</a:t>
            </a:r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380925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36715" y="3142457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17911" y="4108823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768743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785" y="2382859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8370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4058420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653" y="310053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3" name="Текст 87">
            <a:extLst>
              <a:ext uri="{FF2B5EF4-FFF2-40B4-BE49-F238E27FC236}">
                <a16:creationId xmlns:a16="http://schemas.microsoft.com/office/drawing/2014/main" id="{1A8418A7-6B50-4F36-B586-213B5891896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6919D40-14F3-483F-A1F7-0E510D6698E1}"/>
              </a:ext>
            </a:extLst>
          </p:cNvPr>
          <p:cNvSpPr txBox="1"/>
          <p:nvPr userDrawn="1"/>
        </p:nvSpPr>
        <p:spPr>
          <a:xfrm>
            <a:off x="148960" y="6045401"/>
            <a:ext cx="1275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Project partner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A07DC2D-2955-4EDF-AE69-770D870071B9}"/>
              </a:ext>
            </a:extLst>
          </p:cNvPr>
          <p:cNvSpPr txBox="1"/>
          <p:nvPr userDrawn="1"/>
        </p:nvSpPr>
        <p:spPr>
          <a:xfrm>
            <a:off x="148960" y="6315264"/>
            <a:ext cx="4428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Support required? - Investment promotion Agency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F9630A4-8AE0-486A-B181-CFAD6FB86E1B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Need more details? -Center for the development of investment projects 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CED8D89-B19A-4ABB-B48E-D4C0A0FD6854}"/>
              </a:ext>
            </a:extLst>
          </p:cNvPr>
          <p:cNvSpPr txBox="1"/>
          <p:nvPr userDrawn="1"/>
        </p:nvSpPr>
        <p:spPr>
          <a:xfrm>
            <a:off x="5034325" y="6330653"/>
            <a:ext cx="28424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+99871 2020210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21E7E9E-17BD-44E1-9F55-31019E660DD6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89" name="Рисунок 88" descr="Конверт">
            <a:extLst>
              <a:ext uri="{FF2B5EF4-FFF2-40B4-BE49-F238E27FC236}">
                <a16:creationId xmlns:a16="http://schemas.microsoft.com/office/drawing/2014/main" id="{B1B03028-6F9E-41BC-8E2A-F69C1CAA1D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90" name="Рисунок 89" descr="Смартфон">
            <a:extLst>
              <a:ext uri="{FF2B5EF4-FFF2-40B4-BE49-F238E27FC236}">
                <a16:creationId xmlns:a16="http://schemas.microsoft.com/office/drawing/2014/main" id="{2193674D-24F7-4CB7-9DEC-AED6409B601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91" name="Рисунок 90" descr="Конверт">
            <a:extLst>
              <a:ext uri="{FF2B5EF4-FFF2-40B4-BE49-F238E27FC236}">
                <a16:creationId xmlns:a16="http://schemas.microsoft.com/office/drawing/2014/main" id="{CF3C3CB5-D020-47A3-A6CE-C40B0C445A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92" name="Рисунок 91" descr="Смартфон">
            <a:extLst>
              <a:ext uri="{FF2B5EF4-FFF2-40B4-BE49-F238E27FC236}">
                <a16:creationId xmlns:a16="http://schemas.microsoft.com/office/drawing/2014/main" id="{CF59CB18-C7FD-4331-BFA6-EDF9966E533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93" name="Рисунок 92" descr="Конверт">
            <a:extLst>
              <a:ext uri="{FF2B5EF4-FFF2-40B4-BE49-F238E27FC236}">
                <a16:creationId xmlns:a16="http://schemas.microsoft.com/office/drawing/2014/main" id="{5E7C92CD-AF49-407F-B491-D91E05A772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088332"/>
            <a:ext cx="191136" cy="191136"/>
          </a:xfrm>
          <a:prstGeom prst="rect">
            <a:avLst/>
          </a:prstGeom>
        </p:spPr>
      </p:pic>
      <p:pic>
        <p:nvPicPr>
          <p:cNvPr id="94" name="Рисунок 93" descr="Смартфон">
            <a:extLst>
              <a:ext uri="{FF2B5EF4-FFF2-40B4-BE49-F238E27FC236}">
                <a16:creationId xmlns:a16="http://schemas.microsoft.com/office/drawing/2014/main" id="{FD037406-A154-46B4-B2D7-011875B7A7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085302"/>
            <a:ext cx="197196" cy="197196"/>
          </a:xfrm>
          <a:prstGeom prst="rect">
            <a:avLst/>
          </a:prstGeom>
        </p:spPr>
      </p:pic>
      <p:sp>
        <p:nvSpPr>
          <p:cNvPr id="95" name="Текст 87">
            <a:extLst>
              <a:ext uri="{FF2B5EF4-FFF2-40B4-BE49-F238E27FC236}">
                <a16:creationId xmlns:a16="http://schemas.microsoft.com/office/drawing/2014/main" id="{3EDD2F5A-D87B-4910-AD0D-B8E93DEB790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6" name="Текст 87">
            <a:extLst>
              <a:ext uri="{FF2B5EF4-FFF2-40B4-BE49-F238E27FC236}">
                <a16:creationId xmlns:a16="http://schemas.microsoft.com/office/drawing/2014/main" id="{5709A290-4A3C-4BA1-8862-4340D91E1A8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7534460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>
          <p15:clr>
            <a:srgbClr val="FBAE40"/>
          </p15:clr>
        </p15:guide>
        <p15:guide id="2" pos="477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531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062645" y="1275025"/>
            <a:ext cx="7780713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178814" y="1385316"/>
            <a:ext cx="7548372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4110990" y="1267730"/>
            <a:ext cx="168402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4210050" y="1267731"/>
            <a:ext cx="14859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443" y="2094309"/>
            <a:ext cx="7370064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0445" y="4682062"/>
            <a:ext cx="7370064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59580" y="1325880"/>
            <a:ext cx="138684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61BEF0D-F0BB-DE4B-95CE-6DB70DBA9567}" type="datetimeFigureOut">
              <a:rPr lang="en-US" smtClean="0"/>
              <a:pPr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6736" y="5211060"/>
            <a:ext cx="4799457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1159" y="5211060"/>
            <a:ext cx="1716215" cy="22860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2882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480" y="2103120"/>
            <a:ext cx="39624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1120" y="2103120"/>
            <a:ext cx="39624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350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480" y="2074334"/>
            <a:ext cx="39624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2480" y="2755898"/>
            <a:ext cx="39624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1120" y="2074334"/>
            <a:ext cx="39624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1120" y="2756581"/>
            <a:ext cx="39624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004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689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29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99492" y="173736"/>
            <a:ext cx="693172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7329064" y="173736"/>
            <a:ext cx="237744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3325" y="607392"/>
            <a:ext cx="1975009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724" y="907143"/>
            <a:ext cx="5881261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3325" y="2286000"/>
            <a:ext cx="1975009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12/2/2021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444863" y="6310086"/>
            <a:ext cx="118872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440507" y="274320"/>
            <a:ext cx="2154555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3999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7329064" y="173736"/>
            <a:ext cx="237744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3325" y="603504"/>
            <a:ext cx="1976247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736" y="173736"/>
            <a:ext cx="693172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53325" y="2286000"/>
            <a:ext cx="1976247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61BEF0D-F0BB-DE4B-95CE-6DB70DBA9567}" type="datetimeFigureOut">
              <a:rPr lang="en-US" smtClean="0"/>
              <a:pPr/>
              <a:t>12/2/2021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47342" y="6309360"/>
            <a:ext cx="118872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440507" y="274320"/>
            <a:ext cx="2154555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41163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0691" y="173736"/>
            <a:ext cx="9524619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480" y="642594"/>
            <a:ext cx="832104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480" y="2103120"/>
            <a:ext cx="832104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4332" y="6309360"/>
            <a:ext cx="222885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13304" y="6309360"/>
            <a:ext cx="4279392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75331" y="6309360"/>
            <a:ext cx="118872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836AE45C-494F-4EA6-AC88-0D87E99E8356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9" name="Полилиния: фигура 8">
            <a:extLst>
              <a:ext uri="{FF2B5EF4-FFF2-40B4-BE49-F238E27FC236}">
                <a16:creationId xmlns:a16="http://schemas.microsoft.com/office/drawing/2014/main" id="{531C8DB9-1991-4063-A89A-64C6FCA22273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874A97F-2E55-4F34-AD99-139B230F3A2E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: фигура 10">
            <a:extLst>
              <a:ext uri="{FF2B5EF4-FFF2-40B4-BE49-F238E27FC236}">
                <a16:creationId xmlns:a16="http://schemas.microsoft.com/office/drawing/2014/main" id="{3323BAE3-1981-48D7-B96F-D3A304E787FE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2" name="Рисунок 2">
            <a:extLst>
              <a:ext uri="{FF2B5EF4-FFF2-40B4-BE49-F238E27FC236}">
                <a16:creationId xmlns:a16="http://schemas.microsoft.com/office/drawing/2014/main" id="{5708560E-955A-47F8-8D64-6A8A469C9559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3" name="Полилиния: фигура 12">
              <a:extLst>
                <a:ext uri="{FF2B5EF4-FFF2-40B4-BE49-F238E27FC236}">
                  <a16:creationId xmlns:a16="http://schemas.microsoft.com/office/drawing/2014/main" id="{293BBBC7-1ED9-4C44-B221-7876631744BD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4" name="Полилиния: фигура 13">
              <a:extLst>
                <a:ext uri="{FF2B5EF4-FFF2-40B4-BE49-F238E27FC236}">
                  <a16:creationId xmlns:a16="http://schemas.microsoft.com/office/drawing/2014/main" id="{70EEB675-FAE2-4079-A7FD-E40F359D1AC6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15" name="Полилиния: фигура 14">
            <a:extLst>
              <a:ext uri="{FF2B5EF4-FFF2-40B4-BE49-F238E27FC236}">
                <a16:creationId xmlns:a16="http://schemas.microsoft.com/office/drawing/2014/main" id="{07A216C9-84C8-4E1C-98F9-DA33C5142959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: фигура 15">
            <a:extLst>
              <a:ext uri="{FF2B5EF4-FFF2-40B4-BE49-F238E27FC236}">
                <a16:creationId xmlns:a16="http://schemas.microsoft.com/office/drawing/2014/main" id="{44C273B8-1FC3-412A-B7A4-363A2B5229E0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: фигура 16">
            <a:extLst>
              <a:ext uri="{FF2B5EF4-FFF2-40B4-BE49-F238E27FC236}">
                <a16:creationId xmlns:a16="http://schemas.microsoft.com/office/drawing/2014/main" id="{180E43D8-629D-4458-BCAD-F3EAAA2F8D6A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: фигура 17">
            <a:extLst>
              <a:ext uri="{FF2B5EF4-FFF2-40B4-BE49-F238E27FC236}">
                <a16:creationId xmlns:a16="http://schemas.microsoft.com/office/drawing/2014/main" id="{B67FD21E-10E8-40AF-8114-1C955FBD6615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: фигура 18">
            <a:extLst>
              <a:ext uri="{FF2B5EF4-FFF2-40B4-BE49-F238E27FC236}">
                <a16:creationId xmlns:a16="http://schemas.microsoft.com/office/drawing/2014/main" id="{B07768A3-1F19-44B7-A0B6-7FC826459887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719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613EB583-B2A0-4985-9947-9B5F83A1D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880" y="285580"/>
            <a:ext cx="7341411" cy="1106743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Manufacturing of medicines </a:t>
            </a:r>
            <a:r>
              <a:rPr lang="ru-RU" sz="2800" dirty="0"/>
              <a:t>               </a:t>
            </a:r>
            <a:r>
              <a:rPr lang="en-US" sz="2800" dirty="0"/>
              <a:t>(cardiology, neurology)</a:t>
            </a:r>
            <a:endParaRPr lang="ru-RU" sz="2800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F047E511-A8ED-4838-891A-BCA29D15C6E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$ </a:t>
            </a:r>
            <a:r>
              <a:rPr lang="ru-RU" dirty="0"/>
              <a:t>30</a:t>
            </a:r>
            <a:r>
              <a:rPr lang="en-US" dirty="0"/>
              <a:t>.</a:t>
            </a:r>
            <a:r>
              <a:rPr lang="ru-RU" dirty="0"/>
              <a:t>1</a:t>
            </a:r>
            <a:r>
              <a:rPr lang="en-US" dirty="0"/>
              <a:t> miln</a:t>
            </a:r>
            <a:endParaRPr lang="ru-RU" dirty="0"/>
          </a:p>
          <a:p>
            <a:endParaRPr lang="ru-RU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D402212F-0432-468E-9659-7356053A8BD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298931"/>
            <a:ext cx="1570037" cy="403646"/>
          </a:xfrm>
        </p:spPr>
        <p:txBody>
          <a:bodyPr>
            <a:normAutofit/>
          </a:bodyPr>
          <a:lstStyle/>
          <a:p>
            <a:r>
              <a:rPr lang="ru-RU" sz="1000" dirty="0"/>
              <a:t>30</a:t>
            </a:r>
            <a:r>
              <a:rPr lang="en-US" sz="1000" dirty="0"/>
              <a:t> </a:t>
            </a:r>
            <a:r>
              <a:rPr lang="en-US" sz="1000" dirty="0" err="1"/>
              <a:t>miln</a:t>
            </a:r>
            <a:r>
              <a:rPr lang="uz-Cyrl-UZ" sz="1000" dirty="0"/>
              <a:t>.</a:t>
            </a:r>
            <a:r>
              <a:rPr lang="en-US" sz="1000" dirty="0"/>
              <a:t> pcs per year</a:t>
            </a:r>
            <a:endParaRPr lang="ru-RU" sz="1000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96B97D9-A794-4030-892D-28F8E2DE0C4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IRR: </a:t>
            </a:r>
            <a:r>
              <a:rPr lang="ru-RU" dirty="0"/>
              <a:t>21</a:t>
            </a:r>
            <a:r>
              <a:rPr lang="en-US" dirty="0"/>
              <a:t>,9%</a:t>
            </a:r>
          </a:p>
          <a:p>
            <a:r>
              <a:rPr lang="en-US" dirty="0"/>
              <a:t>   NPV: $ </a:t>
            </a:r>
            <a:r>
              <a:rPr lang="ru-RU" dirty="0"/>
              <a:t>43,8</a:t>
            </a:r>
            <a:r>
              <a:rPr lang="en-US" dirty="0"/>
              <a:t> miln</a:t>
            </a:r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A3EB32EB-1C2F-4CEE-808E-2B441F25C96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ru-RU" dirty="0"/>
              <a:t>59</a:t>
            </a:r>
            <a:r>
              <a:rPr lang="en-US" dirty="0"/>
              <a:t> months</a:t>
            </a:r>
            <a:endParaRPr lang="ru-RU" dirty="0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AB0533FF-46DB-426B-ADB3-616FE4A7BB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>
            <a:normAutofit/>
          </a:bodyPr>
          <a:lstStyle/>
          <a:p>
            <a:r>
              <a:rPr lang="en-US" dirty="0"/>
              <a:t>$ </a:t>
            </a:r>
            <a:r>
              <a:rPr lang="ru-RU" dirty="0"/>
              <a:t>24,6</a:t>
            </a:r>
            <a:r>
              <a:rPr lang="en-US" dirty="0"/>
              <a:t> miln</a:t>
            </a:r>
            <a:endParaRPr lang="ru-RU" dirty="0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AD4F29B2-7CB4-416F-8BC9-210DCC2AF7D5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676142" y="3288973"/>
            <a:ext cx="1570037" cy="403646"/>
          </a:xfrm>
        </p:spPr>
        <p:txBody>
          <a:bodyPr>
            <a:normAutofit/>
          </a:bodyPr>
          <a:lstStyle/>
          <a:p>
            <a:r>
              <a:rPr lang="en-US" dirty="0"/>
              <a:t>Tashkent city</a:t>
            </a:r>
            <a:endParaRPr lang="ru-RU" dirty="0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9672589A-3A39-4D40-8BD0-959F6CB8D35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7" y="4246889"/>
            <a:ext cx="1570037" cy="40364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Export:</a:t>
            </a:r>
            <a:r>
              <a:rPr lang="ru-RU" dirty="0"/>
              <a:t> </a:t>
            </a:r>
            <a:r>
              <a:rPr lang="en-US" dirty="0"/>
              <a:t>10</a:t>
            </a:r>
            <a:r>
              <a:rPr lang="ru-RU" dirty="0"/>
              <a:t> </a:t>
            </a:r>
            <a:r>
              <a:rPr lang="en-US" dirty="0"/>
              <a:t>%</a:t>
            </a:r>
          </a:p>
          <a:p>
            <a:r>
              <a:rPr lang="en-US" dirty="0"/>
              <a:t>Local market</a:t>
            </a:r>
            <a:r>
              <a:rPr lang="en-US"/>
              <a:t>: 90</a:t>
            </a:r>
            <a:r>
              <a:rPr lang="ru-RU"/>
              <a:t> </a:t>
            </a:r>
            <a:r>
              <a:rPr lang="en-US" dirty="0"/>
              <a:t>%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BB0F1B9B-8C2A-42B9-9768-4F363C3DC9E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Not available</a:t>
            </a:r>
            <a:endParaRPr lang="ru-RU" dirty="0"/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D94F24D9-B944-4634-A2A3-4CE9101E51F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18153" y="6055815"/>
            <a:ext cx="3578280" cy="219363"/>
          </a:xfrm>
        </p:spPr>
        <p:txBody>
          <a:bodyPr>
            <a:noAutofit/>
          </a:bodyPr>
          <a:lstStyle/>
          <a:p>
            <a:r>
              <a:rPr lang="en-US" b="1" dirty="0" err="1"/>
              <a:t>Uzpharm</a:t>
            </a:r>
            <a:r>
              <a:rPr lang="en-US" b="1" dirty="0"/>
              <a:t> agency</a:t>
            </a:r>
            <a:endParaRPr lang="ru-RU" b="1" dirty="0"/>
          </a:p>
          <a:p>
            <a:endParaRPr lang="ru-RU" b="1" dirty="0"/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3EB77F44-17AB-4595-AD18-059D8707C75A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farmagentlik@ssv.uz </a:t>
            </a:r>
            <a:endParaRPr lang="ru-RU" dirty="0"/>
          </a:p>
          <a:p>
            <a:endParaRPr lang="ru-RU" dirty="0"/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9CC570BB-2E8C-46D1-9695-AC753448E1D2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+998 (71) 203-81-81</a:t>
            </a:r>
          </a:p>
          <a:p>
            <a:endParaRPr lang="ru-RU" dirty="0"/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682CACD8-13A7-43ED-B86C-670BBEB7A540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" t="-700" r="-12076" b="700"/>
          <a:stretch/>
        </p:blipFill>
        <p:spPr>
          <a:xfrm>
            <a:off x="7742465" y="105451"/>
            <a:ext cx="2163535" cy="2120130"/>
          </a:xfr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DAC3FD1B-74A8-44B3-B724-E396A0E61C09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335" t="-1" r="-2782" b="-8242"/>
          <a:stretch/>
        </p:blipFill>
        <p:spPr>
          <a:xfrm>
            <a:off x="7739291" y="2350993"/>
            <a:ext cx="2056201" cy="2161303"/>
          </a:xfr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86BAB483-A3C3-4A24-892F-4551E2BE6024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7" r="297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658918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Савон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Савон</Template>
  <TotalTime>1077</TotalTime>
  <Words>61</Words>
  <Application>Microsoft Office PowerPoint</Application>
  <PresentationFormat>Лист A4 (210x297 мм)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Calibri</vt:lpstr>
      <vt:lpstr>Century Gothic</vt:lpstr>
      <vt:lpstr>Garamond</vt:lpstr>
      <vt:lpstr>Савон</vt:lpstr>
      <vt:lpstr>Manufacturing of medicines                (cardiology, neurology)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Mokhina bonu Buriboeva</cp:lastModifiedBy>
  <cp:revision>112</cp:revision>
  <cp:lastPrinted>2020-02-19T12:33:34Z</cp:lastPrinted>
  <dcterms:created xsi:type="dcterms:W3CDTF">2020-02-19T03:11:15Z</dcterms:created>
  <dcterms:modified xsi:type="dcterms:W3CDTF">2021-12-02T05:45:07Z</dcterms:modified>
</cp:coreProperties>
</file>