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07.07.2020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59804" y="6075643"/>
            <a:ext cx="3578280" cy="173978"/>
          </a:xfrm>
        </p:spPr>
        <p:txBody>
          <a:bodyPr/>
          <a:lstStyle/>
          <a:p>
            <a:r>
              <a:rPr lang="en-US" sz="1050" b="1" dirty="0" err="1"/>
              <a:t>Bustanlik</a:t>
            </a:r>
            <a:r>
              <a:rPr lang="en-US" sz="1050" b="1" dirty="0"/>
              <a:t> district administration</a:t>
            </a:r>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518483" y="105451"/>
            <a:ext cx="1838824" cy="390671"/>
          </a:xfrm>
        </p:spPr>
        <p:txBody>
          <a:bodyPr/>
          <a:lstStyle/>
          <a:p>
            <a:r>
              <a:rPr lang="en-US" dirty="0"/>
              <a:t>Dried fruits</a:t>
            </a:r>
            <a:endParaRPr lang="ru-RU"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275202" y="476996"/>
            <a:ext cx="7160945" cy="915328"/>
          </a:xfrm>
        </p:spPr>
        <p:txBody>
          <a:bodyPr/>
          <a:lstStyle/>
          <a:p>
            <a:r>
              <a:rPr lang="en-US" sz="1400" b="1" dirty="0"/>
              <a:t>The volume of fruits and vegetable produced in Uzbekistan in 2019  exceeded 19 million ton. While part of these products are consumed and exported fresh, vast amount remains for further processing. The project can satisfy a growing demand from food industries for canned and packed fruits and vegetables.</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a:t>
            </a:r>
            <a:r>
              <a:rPr lang="ru-RU" dirty="0"/>
              <a:t>3</a:t>
            </a:r>
            <a:r>
              <a:rPr lang="en-US" dirty="0"/>
              <a:t> </a:t>
            </a:r>
            <a:r>
              <a:rPr lang="en-US" dirty="0" err="1"/>
              <a:t>mln</a:t>
            </a:r>
            <a:r>
              <a:rPr lang="en-US" dirty="0"/>
              <a:t> </a:t>
            </a:r>
            <a:endParaRPr lang="ru-RU" dirty="0"/>
          </a:p>
          <a:p>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ru-RU" dirty="0"/>
              <a:t>2</a:t>
            </a:r>
            <a:r>
              <a:rPr lang="en-US" dirty="0"/>
              <a:t>0’000 tons </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a:xfrm>
            <a:off x="1287434" y="4294275"/>
            <a:ext cx="1570037" cy="403646"/>
          </a:xfrm>
        </p:spPr>
        <p:txBody>
          <a:bodyPr/>
          <a:lstStyle/>
          <a:p>
            <a:r>
              <a:rPr lang="en-US" dirty="0"/>
              <a:t>IRR: 36.4%</a:t>
            </a:r>
          </a:p>
          <a:p>
            <a:r>
              <a:rPr lang="en-US" dirty="0"/>
              <a:t>NPV: $5.6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en-US" dirty="0"/>
              <a:t>24</a:t>
            </a:r>
            <a:r>
              <a:rPr lang="ru-RU" dirty="0"/>
              <a:t> </a:t>
            </a:r>
            <a:r>
              <a:rPr lang="en-US" dirty="0"/>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a:t>
            </a:r>
            <a:r>
              <a:rPr lang="ru-RU" dirty="0"/>
              <a:t>3</a:t>
            </a:r>
            <a:r>
              <a:rPr lang="en-US" dirty="0"/>
              <a:t> </a:t>
            </a:r>
            <a:r>
              <a:rPr lang="en-US" dirty="0" err="1"/>
              <a:t>mln</a:t>
            </a:r>
            <a:r>
              <a:rPr lang="en-US" dirty="0"/>
              <a:t> </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p:txBody>
          <a:bodyPr/>
          <a:lstStyle/>
          <a:p>
            <a:r>
              <a:rPr lang="en-US" dirty="0"/>
              <a:t>Tashkent region,</a:t>
            </a:r>
            <a:endParaRPr lang="ru-RU" dirty="0"/>
          </a:p>
          <a:p>
            <a:r>
              <a:rPr lang="en-US" dirty="0" err="1"/>
              <a:t>Bustanlik</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a:xfrm>
            <a:off x="4753068" y="4079676"/>
            <a:ext cx="1570037" cy="403646"/>
          </a:xfrm>
        </p:spPr>
        <p:txBody>
          <a:bodyPr/>
          <a:lstStyle/>
          <a:p>
            <a:endParaRPr lang="en-US" dirty="0"/>
          </a:p>
          <a:p>
            <a:r>
              <a:rPr lang="en-US" dirty="0"/>
              <a:t>Export: 100%</a:t>
            </a:r>
          </a:p>
          <a:p>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159783" y="6094062"/>
            <a:ext cx="1574006" cy="184841"/>
          </a:xfrm>
        </p:spPr>
        <p:txBody>
          <a:bodyPr/>
          <a:lstStyle/>
          <a:p>
            <a:r>
              <a:rPr lang="en-US" dirty="0"/>
              <a:t>bustonliq.t@umail.uz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15851" y="6092622"/>
            <a:ext cx="1235928" cy="182557"/>
          </a:xfrm>
        </p:spPr>
        <p:txBody>
          <a:bodyPr/>
          <a:lstStyle/>
          <a:p>
            <a:r>
              <a:rPr lang="en-US" dirty="0"/>
              <a:t>+998</a:t>
            </a:r>
            <a:r>
              <a:rPr lang="ru-RU" dirty="0"/>
              <a:t>370 7421793</a:t>
            </a:r>
          </a:p>
        </p:txBody>
      </p:sp>
      <p:pic>
        <p:nvPicPr>
          <p:cNvPr id="41" name="Рисунок 40">
            <a:extLst>
              <a:ext uri="{FF2B5EF4-FFF2-40B4-BE49-F238E27FC236}">
                <a16:creationId xmlns:a16="http://schemas.microsoft.com/office/drawing/2014/main" id="{5EADE316-782D-4AC4-8FD6-0FCF04A7B34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6283" r="6283"/>
          <a:stretch>
            <a:fillRect/>
          </a:stretch>
        </p:blipFill>
        <p:spPr/>
      </p:pic>
      <p:pic>
        <p:nvPicPr>
          <p:cNvPr id="19" name="Рисунок 18">
            <a:extLst>
              <a:ext uri="{FF2B5EF4-FFF2-40B4-BE49-F238E27FC236}">
                <a16:creationId xmlns:a16="http://schemas.microsoft.com/office/drawing/2014/main" id="{7A2F44ED-4C8A-4959-B1A6-EF959AC80BD8}"/>
              </a:ext>
            </a:extLst>
          </p:cNvPr>
          <p:cNvPicPr>
            <a:picLocks noGrp="1" noChangeAspect="1"/>
          </p:cNvPicPr>
          <p:nvPr>
            <p:ph type="pic" sz="quarter" idx="15"/>
          </p:nvPr>
        </p:nvPicPr>
        <p:blipFill>
          <a:blip r:embed="rId3" cstate="hqprint">
            <a:extLst>
              <a:ext uri="{28A0092B-C50C-407E-A947-70E740481C1C}">
                <a14:useLocalDpi xmlns:a14="http://schemas.microsoft.com/office/drawing/2010/main" val="0"/>
              </a:ext>
            </a:extLst>
          </a:blip>
          <a:srcRect l="2425" r="2425"/>
          <a:stretch>
            <a:fillRect/>
          </a:stretch>
        </p:blipFill>
        <p:spPr/>
      </p:pic>
      <p:pic>
        <p:nvPicPr>
          <p:cNvPr id="21" name="Рисунок 20">
            <a:extLst>
              <a:ext uri="{FF2B5EF4-FFF2-40B4-BE49-F238E27FC236}">
                <a16:creationId xmlns:a16="http://schemas.microsoft.com/office/drawing/2014/main" id="{057512A4-ADB2-4FD7-8C24-F7B5EAA3718F}"/>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3651" r="13651"/>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888</TotalTime>
  <Words>98</Words>
  <Application>Microsoft Office PowerPoint</Application>
  <PresentationFormat>Лист A4 (210x297 мм)</PresentationFormat>
  <Paragraphs>16</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Dried fruits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88</cp:revision>
  <cp:lastPrinted>2020-02-19T12:33:34Z</cp:lastPrinted>
  <dcterms:created xsi:type="dcterms:W3CDTF">2020-02-19T03:11:15Z</dcterms:created>
  <dcterms:modified xsi:type="dcterms:W3CDTF">2020-07-07T10:34:51Z</dcterms:modified>
</cp:coreProperties>
</file>