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16.06.2020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66331" y="6080133"/>
            <a:ext cx="3578280" cy="173978"/>
          </a:xfrm>
        </p:spPr>
        <p:txBody>
          <a:bodyPr/>
          <a:lstStyle/>
          <a:p>
            <a:r>
              <a:rPr lang="en-US" b="1" dirty="0"/>
              <a:t>Termez FEZ</a:t>
            </a:r>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239713" y="196324"/>
            <a:ext cx="7508146" cy="470229"/>
          </a:xfrm>
        </p:spPr>
        <p:txBody>
          <a:bodyPr/>
          <a:lstStyle/>
          <a:p>
            <a:r>
              <a:rPr lang="en-US" dirty="0"/>
              <a:t>Creation of a livestock complex for milk processing and production of packaged cheese and butter products</a:t>
            </a:r>
            <a:endParaRPr lang="ru-RU" sz="2800"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239713" y="789201"/>
            <a:ext cx="7160945" cy="883932"/>
          </a:xfrm>
        </p:spPr>
        <p:txBody>
          <a:bodyPr/>
          <a:lstStyle/>
          <a:p>
            <a:r>
              <a:rPr lang="en-US" sz="1400" b="1" dirty="0"/>
              <a:t>Dairy products are important foods. The production of high-quality dairy products and the preservation of dairy products require certain knowledge in the field of milk production and processing technology, identification, types and methods of packaging, labeling, transportation and storage.</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a:xfrm>
            <a:off x="1287434" y="2603952"/>
            <a:ext cx="1570037" cy="403646"/>
          </a:xfrm>
        </p:spPr>
        <p:txBody>
          <a:bodyPr/>
          <a:lstStyle/>
          <a:p>
            <a:r>
              <a:rPr lang="en-US" dirty="0"/>
              <a:t>$</a:t>
            </a:r>
            <a:r>
              <a:rPr lang="ru-RU" dirty="0"/>
              <a:t>2</a:t>
            </a:r>
            <a:r>
              <a:rPr lang="en-US" dirty="0"/>
              <a:t>7</a:t>
            </a:r>
            <a:r>
              <a:rPr lang="ru-RU" dirty="0"/>
              <a:t>,</a:t>
            </a:r>
            <a:r>
              <a:rPr lang="en-US" dirty="0"/>
              <a:t>6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en-US" dirty="0"/>
              <a:t>1</a:t>
            </a:r>
            <a:r>
              <a:rPr lang="ru-RU" dirty="0"/>
              <a:t>4 </a:t>
            </a:r>
            <a:r>
              <a:rPr lang="en-US" dirty="0"/>
              <a:t>734 tons</a:t>
            </a:r>
            <a:r>
              <a:rPr lang="ru-RU" dirty="0"/>
              <a:t>/</a:t>
            </a:r>
            <a:r>
              <a:rPr lang="en-US" dirty="0"/>
              <a:t>year</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lstStyle/>
          <a:p>
            <a:r>
              <a:rPr lang="en-US" dirty="0"/>
              <a:t>IRR: 15,5%</a:t>
            </a:r>
          </a:p>
          <a:p>
            <a:r>
              <a:rPr lang="en-US" dirty="0"/>
              <a:t>NPV: $14,8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en-US" dirty="0"/>
              <a:t>73</a:t>
            </a:r>
            <a:r>
              <a:rPr lang="ru-RU" dirty="0"/>
              <a:t> </a:t>
            </a:r>
            <a:r>
              <a:rPr lang="en-US" dirty="0"/>
              <a:t>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a:t>
            </a:r>
            <a:r>
              <a:rPr lang="ru-RU" dirty="0"/>
              <a:t>25,</a:t>
            </a:r>
            <a:r>
              <a:rPr lang="en-US" dirty="0"/>
              <a:t>6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a:xfrm>
            <a:off x="4562249" y="3306820"/>
            <a:ext cx="1958125" cy="448546"/>
          </a:xfrm>
        </p:spPr>
        <p:txBody>
          <a:bodyPr/>
          <a:lstStyle/>
          <a:p>
            <a:r>
              <a:rPr lang="en-US" dirty="0"/>
              <a:t>Termez FEZ</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          Export:  20 %</a:t>
            </a:r>
          </a:p>
          <a:p>
            <a:r>
              <a:rPr lang="en-US" dirty="0"/>
              <a:t>Local market: 80%</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p:txBody>
          <a:bodyPr/>
          <a:lstStyle/>
          <a:p>
            <a:r>
              <a:rPr lang="en-US" dirty="0"/>
              <a:t>surxoninvest@gmail.com</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35414" y="6092622"/>
            <a:ext cx="1235928" cy="182557"/>
          </a:xfrm>
        </p:spPr>
        <p:txBody>
          <a:bodyPr/>
          <a:lstStyle/>
          <a:p>
            <a:r>
              <a:rPr lang="ru-RU" dirty="0"/>
              <a:t>+99876 3632760</a:t>
            </a:r>
          </a:p>
        </p:txBody>
      </p:sp>
      <p:pic>
        <p:nvPicPr>
          <p:cNvPr id="25" name="Рисунок 24">
            <a:extLst>
              <a:ext uri="{FF2B5EF4-FFF2-40B4-BE49-F238E27FC236}">
                <a16:creationId xmlns:a16="http://schemas.microsoft.com/office/drawing/2014/main" id="{85D4FAA1-3053-4CB9-AA37-451B78553233}"/>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0921" r="20921"/>
          <a:stretch>
            <a:fillRect/>
          </a:stretch>
        </p:blipFill>
        <p:spPr/>
      </p:pic>
      <p:pic>
        <p:nvPicPr>
          <p:cNvPr id="29" name="Рисунок 28">
            <a:extLst>
              <a:ext uri="{FF2B5EF4-FFF2-40B4-BE49-F238E27FC236}">
                <a16:creationId xmlns:a16="http://schemas.microsoft.com/office/drawing/2014/main" id="{26CD5350-F621-4188-98E5-2E637E40DB51}"/>
              </a:ext>
            </a:extLst>
          </p:cNvPr>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21927" r="21927"/>
          <a:stretch>
            <a:fillRect/>
          </a:stretch>
        </p:blipFill>
        <p:spPr/>
      </p:pic>
      <p:pic>
        <p:nvPicPr>
          <p:cNvPr id="23" name="Рисунок 22">
            <a:extLst>
              <a:ext uri="{FF2B5EF4-FFF2-40B4-BE49-F238E27FC236}">
                <a16:creationId xmlns:a16="http://schemas.microsoft.com/office/drawing/2014/main" id="{A1F25C2B-79F7-4D98-8915-E51FE7DE524A}"/>
              </a:ext>
            </a:extLst>
          </p:cNvPr>
          <p:cNvPicPr>
            <a:picLocks noGrp="1" noChangeAspect="1"/>
          </p:cNvPicPr>
          <p:nvPr>
            <p:ph type="pic" sz="quarter" idx="15"/>
          </p:nvPr>
        </p:nvPicPr>
        <p:blipFill rotWithShape="1">
          <a:blip r:embed="rId4">
            <a:extLst>
              <a:ext uri="{28A0092B-C50C-407E-A947-70E740481C1C}">
                <a14:useLocalDpi xmlns:a14="http://schemas.microsoft.com/office/drawing/2010/main" val="0"/>
              </a:ext>
            </a:extLst>
          </a:blip>
          <a:srcRect l="4891" t="-3899" r="35093" b="-9356"/>
          <a:stretch/>
        </p:blipFill>
        <p:spPr>
          <a:xfrm>
            <a:off x="7739291" y="2350993"/>
            <a:ext cx="2056201" cy="2161303"/>
          </a:xfrm>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761</TotalTime>
  <Words>111</Words>
  <Application>Microsoft Office PowerPoint</Application>
  <PresentationFormat>Лист A4 (210x297 мм)</PresentationFormat>
  <Paragraphs>15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Creation of a livestock complex for milk processing and production of packaged cheese and butter products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Nigmanov Zafar</cp:lastModifiedBy>
  <cp:revision>69</cp:revision>
  <cp:lastPrinted>2020-02-19T12:33:34Z</cp:lastPrinted>
  <dcterms:created xsi:type="dcterms:W3CDTF">2020-02-19T03:11:15Z</dcterms:created>
  <dcterms:modified xsi:type="dcterms:W3CDTF">2020-06-16T08:13:02Z</dcterms:modified>
</cp:coreProperties>
</file>