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30" y="120"/>
      </p:cViewPr>
      <p:guideLst>
        <p:guide orient="horz" pos="392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88" name="Текст 87">
            <a:extLst>
              <a:ext uri="{FF2B5EF4-FFF2-40B4-BE49-F238E27FC236}">
                <a16:creationId xmlns:a16="http://schemas.microsoft.com/office/drawing/2014/main" id="{14DF0AAE-03F4-485C-BAAC-9707484A05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4720" y="609691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0B70EF-1964-4433-B38D-FB52E5794CE0}"/>
              </a:ext>
            </a:extLst>
          </p:cNvPr>
          <p:cNvSpPr txBox="1"/>
          <p:nvPr userDrawn="1"/>
        </p:nvSpPr>
        <p:spPr>
          <a:xfrm>
            <a:off x="148960" y="6045401"/>
            <a:ext cx="1275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Project partner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00F3F42-4A5D-49A7-8DE6-EE8B01712976}"/>
              </a:ext>
            </a:extLst>
          </p:cNvPr>
          <p:cNvSpPr txBox="1"/>
          <p:nvPr userDrawn="1"/>
        </p:nvSpPr>
        <p:spPr>
          <a:xfrm>
            <a:off x="148960" y="6315264"/>
            <a:ext cx="442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Support required? - Investment promotion Agency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BB04EA1-15CB-4EE3-805D-F5B9E3E5913D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Need more details? -Center for the development of investment projects 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1064195" y="2310481"/>
            <a:ext cx="2016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COST OF THE PROJECT</a:t>
            </a:r>
            <a:endParaRPr lang="ru-RU" sz="1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010142" y="3013645"/>
            <a:ext cx="2124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PRODUCTION CAPACITY</a:t>
            </a:r>
            <a:endParaRPr lang="ru-RU" sz="1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00139" y="3963930"/>
            <a:ext cx="21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ECONOMIC INDICATORS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287430" y="4772903"/>
            <a:ext cx="1570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PAYBACK PERIOD</a:t>
            </a:r>
            <a:endParaRPr lang="ru-RU" sz="1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4479142" y="2310481"/>
            <a:ext cx="2117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NEED FOR INVESTMENT</a:t>
            </a:r>
            <a:endParaRPr lang="ru-RU" sz="14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650727" y="3013645"/>
            <a:ext cx="1774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PROJECT LOCATION</a:t>
            </a:r>
            <a:endParaRPr lang="ru-RU" sz="14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632229" y="3963930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 MARKETS</a:t>
            </a:r>
            <a:endParaRPr lang="ru-RU" sz="14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4719593" y="4665181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NECESSARY </a:t>
            </a:r>
          </a:p>
          <a:p>
            <a:pPr algn="ctr"/>
            <a:r>
              <a:rPr lang="en-US" sz="1400" b="1" dirty="0"/>
              <a:t>INFRASTRUCTURE</a:t>
            </a:r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2216" y="2380925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36715" y="3142457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17911" y="4108823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56371" y="4768743"/>
            <a:ext cx="347502" cy="572282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785" y="2382859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52791" y="4837057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28172" y="4058420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653" y="310053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30117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29893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8" y="424949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3068" y="519484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C7F06-7C8C-4917-9393-311B7CC27EE3}"/>
              </a:ext>
            </a:extLst>
          </p:cNvPr>
          <p:cNvSpPr txBox="1"/>
          <p:nvPr userDrawn="1"/>
        </p:nvSpPr>
        <p:spPr>
          <a:xfrm>
            <a:off x="5034325" y="6330653"/>
            <a:ext cx="2811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+99871 2385069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25525C-DD64-4EA9-906C-A9E7E72FC285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68" name="Рисунок 67" descr="Конверт">
            <a:extLst>
              <a:ext uri="{FF2B5EF4-FFF2-40B4-BE49-F238E27FC236}">
                <a16:creationId xmlns:a16="http://schemas.microsoft.com/office/drawing/2014/main" id="{FF8E44CA-7E8D-4379-BDD0-C2898E7A4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6" name="Рисунок 5" descr="Смартфон">
            <a:extLst>
              <a:ext uri="{FF2B5EF4-FFF2-40B4-BE49-F238E27FC236}">
                <a16:creationId xmlns:a16="http://schemas.microsoft.com/office/drawing/2014/main" id="{73FF098F-34A4-456F-97F8-1437DFBE70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71" name="Рисунок 70" descr="Конверт">
            <a:extLst>
              <a:ext uri="{FF2B5EF4-FFF2-40B4-BE49-F238E27FC236}">
                <a16:creationId xmlns:a16="http://schemas.microsoft.com/office/drawing/2014/main" id="{4DB62856-CA3A-49F8-BAB6-4D89EE9F7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72" name="Рисунок 71" descr="Смартфон">
            <a:extLst>
              <a:ext uri="{FF2B5EF4-FFF2-40B4-BE49-F238E27FC236}">
                <a16:creationId xmlns:a16="http://schemas.microsoft.com/office/drawing/2014/main" id="{DE716A9E-9DE0-483C-81F7-FE80121770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70" name="Рисунок 69" descr="Конверт">
            <a:extLst>
              <a:ext uri="{FF2B5EF4-FFF2-40B4-BE49-F238E27FC236}">
                <a16:creationId xmlns:a16="http://schemas.microsoft.com/office/drawing/2014/main" id="{18C7E37E-20B3-496A-9D86-A1DF8B672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103175"/>
            <a:ext cx="191136" cy="191136"/>
          </a:xfrm>
          <a:prstGeom prst="rect">
            <a:avLst/>
          </a:prstGeom>
        </p:spPr>
      </p:pic>
      <p:pic>
        <p:nvPicPr>
          <p:cNvPr id="75" name="Рисунок 74" descr="Смартфон">
            <a:extLst>
              <a:ext uri="{FF2B5EF4-FFF2-40B4-BE49-F238E27FC236}">
                <a16:creationId xmlns:a16="http://schemas.microsoft.com/office/drawing/2014/main" id="{6EFB4A6F-F3F2-48BD-A847-84E77C0119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121799"/>
            <a:ext cx="197196" cy="197196"/>
          </a:xfrm>
          <a:prstGeom prst="rect">
            <a:avLst/>
          </a:prstGeom>
        </p:spPr>
      </p:pic>
      <p:sp>
        <p:nvSpPr>
          <p:cNvPr id="77" name="Текст 87">
            <a:extLst>
              <a:ext uri="{FF2B5EF4-FFF2-40B4-BE49-F238E27FC236}">
                <a16:creationId xmlns:a16="http://schemas.microsoft.com/office/drawing/2014/main" id="{FB02FC2C-6C4A-4A7E-85DB-23516A373A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Текст 87">
            <a:extLst>
              <a:ext uri="{FF2B5EF4-FFF2-40B4-BE49-F238E27FC236}">
                <a16:creationId xmlns:a16="http://schemas.microsoft.com/office/drawing/2014/main" id="{95AFCED2-A3A1-4B0C-A185-5947880CCE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0590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 userDrawn="1">
          <p15:clr>
            <a:srgbClr val="FBAE40"/>
          </p15:clr>
        </p15:guide>
        <p15:guide id="2" pos="14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673DF7-8CBA-4BDF-87F5-7CC3DB35AF82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rgbClr val="1525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70DBD89F-76D8-4892-82ED-C7BC285D23B3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8000E84-5E16-44D4-8DED-DF4FF76CBE44}"/>
              </a:ext>
            </a:extLst>
          </p:cNvPr>
          <p:cNvSpPr/>
          <p:nvPr/>
        </p:nvSpPr>
        <p:spPr>
          <a:xfrm>
            <a:off x="95617" y="5649233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rgbClr val="1525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5" name="Рисунок 2">
            <a:extLst>
              <a:ext uri="{FF2B5EF4-FFF2-40B4-BE49-F238E27FC236}">
                <a16:creationId xmlns:a16="http://schemas.microsoft.com/office/drawing/2014/main" id="{97191E6B-850B-4055-A4A5-1554A0498424}"/>
              </a:ext>
            </a:extLst>
          </p:cNvPr>
          <p:cNvGrpSpPr/>
          <p:nvPr/>
        </p:nvGrpSpPr>
        <p:grpSpPr>
          <a:xfrm>
            <a:off x="114668" y="5680186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2C2E6B89-4CBE-4AF2-BBAA-389F80FAD58A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AD44D5BF-BF13-486A-965A-C9A210C7F5C0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BE6DD1-7799-411E-957A-F4D089947563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9E28B749-9820-44D3-B736-786E0822346E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rgbClr val="1525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9" name="Рисунок 2">
            <a:extLst>
              <a:ext uri="{FF2B5EF4-FFF2-40B4-BE49-F238E27FC236}">
                <a16:creationId xmlns:a16="http://schemas.microsoft.com/office/drawing/2014/main" id="{7192BD31-DEA7-41D4-A239-1C5F6C6BE8AD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60A18D3C-BDED-4A0C-A710-0B3E5F8DF155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FD10B569-C377-4EF7-BF42-8300E8D253E8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66" name="Полилиния: фигура 65">
            <a:extLst>
              <a:ext uri="{FF2B5EF4-FFF2-40B4-BE49-F238E27FC236}">
                <a16:creationId xmlns:a16="http://schemas.microsoft.com/office/drawing/2014/main" id="{8DDA92C5-571B-4F4B-9D9F-B5EB26AC00BD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2779C548-39E3-4AAE-81A9-3BAA3F9DBBE0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: фигура 66">
            <a:extLst>
              <a:ext uri="{FF2B5EF4-FFF2-40B4-BE49-F238E27FC236}">
                <a16:creationId xmlns:a16="http://schemas.microsoft.com/office/drawing/2014/main" id="{A60B5CC1-63A6-4BDC-8598-D7370E274E14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4BF32976-6C61-4A3F-8D94-BAF16027FF5D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A816148C-123E-440E-8A41-34D49FD5406B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6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5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46F78F3F-90EB-4A17-81D7-FF72A2839A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/>
              <a:t>Gulistan city administration </a:t>
            </a:r>
            <a:endParaRPr lang="ru-RU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90278-6C2C-4269-8A0C-ABDDCF60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53" y="117821"/>
            <a:ext cx="6648019" cy="448955"/>
          </a:xfrm>
        </p:spPr>
        <p:txBody>
          <a:bodyPr/>
          <a:lstStyle/>
          <a:p>
            <a:r>
              <a:rPr lang="en-US" dirty="0"/>
              <a:t>Bone flour production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6C87583-BC23-4321-935B-168BC3DDE1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8153" y="518645"/>
            <a:ext cx="7160945" cy="12303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b="1" dirty="0"/>
              <a:t>Cattle breeding has become a national program in Uzbekistan. To support fast  growing sector fodder industry should develop simultaneously. The project should be based on modern meat processing technologies, where almost 100% of an animal is utilized for fodder and fertilizers production. The assessment shows a continuously growing demand for this product on the local market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BC24AC5-5739-45D2-902C-EE4EDED6DC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$0,7 </a:t>
            </a:r>
            <a:r>
              <a:rPr lang="en-US" dirty="0" err="1"/>
              <a:t>mln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C9182A1-F498-462C-9EF5-B4076D636D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2566" y="3301177"/>
            <a:ext cx="2261069" cy="403646"/>
          </a:xfrm>
        </p:spPr>
        <p:txBody>
          <a:bodyPr/>
          <a:lstStyle/>
          <a:p>
            <a:r>
              <a:rPr lang="ru-RU" dirty="0"/>
              <a:t> </a:t>
            </a:r>
            <a:r>
              <a:rPr lang="en-US" dirty="0"/>
              <a:t>3 000 </a:t>
            </a:r>
            <a:r>
              <a:rPr lang="en-US"/>
              <a:t>tons of</a:t>
            </a:r>
            <a:br>
              <a:rPr lang="en-US" dirty="0"/>
            </a:br>
            <a:r>
              <a:rPr lang="en-US" dirty="0"/>
              <a:t>compound feed 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7F24F04-9B8C-473C-B7E9-1CE04949FB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IRR </a:t>
            </a:r>
            <a:r>
              <a:rPr lang="uz-Cyrl-UZ" dirty="0"/>
              <a:t>50</a:t>
            </a:r>
            <a:r>
              <a:rPr lang="en-US" dirty="0"/>
              <a:t>,5</a:t>
            </a:r>
            <a:r>
              <a:rPr lang="uz-Cyrl-UZ" dirty="0"/>
              <a:t>1</a:t>
            </a:r>
            <a:r>
              <a:rPr lang="en-US" dirty="0"/>
              <a:t>%</a:t>
            </a:r>
          </a:p>
          <a:p>
            <a:r>
              <a:rPr lang="en-US" dirty="0"/>
              <a:t>NPV $</a:t>
            </a:r>
            <a:r>
              <a:rPr lang="uz-Cyrl-UZ" dirty="0"/>
              <a:t>2</a:t>
            </a:r>
            <a:r>
              <a:rPr lang="en-US" dirty="0"/>
              <a:t>,</a:t>
            </a:r>
            <a:r>
              <a:rPr lang="uz-Cyrl-UZ" dirty="0"/>
              <a:t>1 </a:t>
            </a:r>
            <a:r>
              <a:rPr lang="en-US" dirty="0" err="1"/>
              <a:t>mln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875B5F-689B-4204-A05A-99A02098FF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uz-Cyrl-UZ" dirty="0"/>
              <a:t>1</a:t>
            </a:r>
            <a:r>
              <a:rPr lang="en-US"/>
              <a:t>6 months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4C09BC8-62B7-41C0-B7AB-C3D640D0CF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$0,7 </a:t>
            </a:r>
            <a:r>
              <a:rPr lang="en-US" dirty="0" err="1"/>
              <a:t>mln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FE0EA95-3605-48AC-BD8A-7875DDBD7A8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err="1"/>
              <a:t>Sirdarya</a:t>
            </a:r>
            <a:r>
              <a:rPr lang="en-US" dirty="0"/>
              <a:t> region, Gulistan city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0A507F6-2797-40DC-A1CE-972B4F089E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Local market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3AEBB91-00EC-41E0-89E0-59209E0EEB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Available 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7309FD6E-CD97-4609-B3D1-1ED43A07C0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7" y="6092622"/>
            <a:ext cx="1374401" cy="182557"/>
          </a:xfrm>
        </p:spPr>
        <p:txBody>
          <a:bodyPr/>
          <a:lstStyle/>
          <a:p>
            <a:r>
              <a:rPr lang="en-US" dirty="0"/>
              <a:t>almanov1990@bk.ru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E812029-FF98-4005-BFC7-83486C5997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33989" y="6092622"/>
            <a:ext cx="1235928" cy="182557"/>
          </a:xfrm>
        </p:spPr>
        <p:txBody>
          <a:bodyPr/>
          <a:lstStyle/>
          <a:p>
            <a:r>
              <a:rPr lang="ru-RU" dirty="0"/>
              <a:t>+99867 2250373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F8C33C-55C6-4C31-95B0-5C9C498A09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1" r="17721"/>
          <a:stretch>
            <a:fillRect/>
          </a:stretch>
        </p:blipFill>
        <p:spPr/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46E63DA-D8C2-4B23-801F-18D0E3E82FF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r="14733"/>
          <a:stretch>
            <a:fillRect/>
          </a:stretch>
        </p:blipFill>
        <p:spPr/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3B44E38-DDC1-4623-BF6C-6E7E68D1A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0" r="21990"/>
          <a:stretch>
            <a:fillRect/>
          </a:stretch>
        </p:blipFill>
        <p:spPr>
          <a:xfrm>
            <a:off x="7739063" y="2351088"/>
            <a:ext cx="2055812" cy="2160587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560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DIP">
      <a:majorFont>
        <a:latin typeface="Myriad Pro"/>
        <a:ea typeface=""/>
        <a:cs typeface=""/>
      </a:majorFont>
      <a:minorFont>
        <a:latin typeface="Open Sans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</TotalTime>
  <Words>111</Words>
  <Application>Microsoft Office PowerPoint</Application>
  <PresentationFormat>Лист A4 (210x297 мм)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Myriad Pro</vt:lpstr>
      <vt:lpstr>Open Sans Light</vt:lpstr>
      <vt:lpstr>Тема Office</vt:lpstr>
      <vt:lpstr>Bone flour production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Murat Mirzaev</cp:lastModifiedBy>
  <cp:revision>82</cp:revision>
  <cp:lastPrinted>2020-02-19T12:33:34Z</cp:lastPrinted>
  <dcterms:created xsi:type="dcterms:W3CDTF">2020-02-19T03:11:15Z</dcterms:created>
  <dcterms:modified xsi:type="dcterms:W3CDTF">2020-04-05T08:33:18Z</dcterms:modified>
</cp:coreProperties>
</file>