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17.03.2020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74720" y="6088522"/>
            <a:ext cx="3578280" cy="173978"/>
          </a:xfrm>
        </p:spPr>
        <p:txBody>
          <a:bodyPr/>
          <a:lstStyle/>
          <a:p>
            <a:r>
              <a:rPr lang="en-US" sz="1050" b="1" dirty="0" err="1"/>
              <a:t>Mirzachul</a:t>
            </a:r>
            <a:r>
              <a:rPr lang="en-US" sz="1050" b="1" dirty="0"/>
              <a:t> district administration</a:t>
            </a:r>
            <a:endParaRPr lang="ru-RU" sz="105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355910" y="53230"/>
            <a:ext cx="5615899" cy="622659"/>
          </a:xfrm>
        </p:spPr>
        <p:txBody>
          <a:bodyPr/>
          <a:lstStyle/>
          <a:p>
            <a:r>
              <a:rPr lang="en-US" dirty="0"/>
              <a:t>Establishing the line of milk processing aside </a:t>
            </a:r>
            <a:br>
              <a:rPr lang="en-US" dirty="0"/>
            </a:br>
            <a:r>
              <a:rPr lang="en-US" dirty="0"/>
              <a:t>with packaged butter and cheese</a:t>
            </a:r>
            <a:endParaRPr lang="ru-RU"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355910" y="697851"/>
            <a:ext cx="7160945" cy="898206"/>
          </a:xfrm>
        </p:spPr>
        <p:txBody>
          <a:bodyPr/>
          <a:lstStyle/>
          <a:p>
            <a:r>
              <a:rPr lang="en-US" sz="1400" b="1" dirty="0"/>
              <a:t>Production of milk and various dairy products, like cheese and butter. The demand for these products on the local market is quite huge, supported by the export potentials to neighboring courtiers. Competitive advantages - availability of resources,  educated personnel and low operating costs.</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a:t>
            </a:r>
            <a:r>
              <a:rPr lang="ru-RU" dirty="0"/>
              <a:t>37,6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ru-RU" dirty="0"/>
              <a:t>4</a:t>
            </a:r>
            <a:r>
              <a:rPr lang="en-US" dirty="0"/>
              <a:t>’</a:t>
            </a:r>
            <a:r>
              <a:rPr lang="ru-RU" dirty="0"/>
              <a:t>000 </a:t>
            </a:r>
            <a:r>
              <a:rPr lang="en-US" dirty="0"/>
              <a:t>tons</a:t>
            </a:r>
            <a:r>
              <a:rPr lang="ru-RU" dirty="0"/>
              <a:t>/</a:t>
            </a:r>
            <a:r>
              <a:rPr lang="en-US" dirty="0"/>
              <a:t>year</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lstStyle/>
          <a:p>
            <a:r>
              <a:rPr lang="en-US" dirty="0"/>
              <a:t>IRR: 2</a:t>
            </a:r>
            <a:r>
              <a:rPr lang="ru-RU" dirty="0"/>
              <a:t>9</a:t>
            </a:r>
            <a:r>
              <a:rPr lang="en-US" dirty="0"/>
              <a:t>,5%</a:t>
            </a:r>
          </a:p>
          <a:p>
            <a:r>
              <a:rPr lang="en-US" dirty="0"/>
              <a:t>NPV: $</a:t>
            </a:r>
            <a:r>
              <a:rPr lang="ru-RU" dirty="0"/>
              <a:t>51</a:t>
            </a:r>
            <a:r>
              <a:rPr lang="en-US" dirty="0"/>
              <a:t>,</a:t>
            </a:r>
            <a:r>
              <a:rPr lang="ru-RU" dirty="0"/>
              <a:t>8</a:t>
            </a:r>
            <a:r>
              <a:rPr lang="en-US" dirty="0"/>
              <a:t>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ru-RU" dirty="0"/>
              <a:t>29 </a:t>
            </a:r>
            <a:r>
              <a:rPr lang="en-US" dirty="0"/>
              <a:t>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a:t>
            </a:r>
            <a:r>
              <a:rPr lang="ru-RU" dirty="0"/>
              <a:t>37,6 </a:t>
            </a:r>
            <a:r>
              <a:rPr lang="en-US" dirty="0"/>
              <a:t>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a:xfrm>
            <a:off x="4753068" y="3298931"/>
            <a:ext cx="1570037" cy="548274"/>
          </a:xfrm>
        </p:spPr>
        <p:txBody>
          <a:bodyPr/>
          <a:lstStyle/>
          <a:p>
            <a:r>
              <a:rPr lang="en-US" dirty="0" err="1"/>
              <a:t>Jizzakh</a:t>
            </a:r>
            <a:r>
              <a:rPr lang="en-US" dirty="0"/>
              <a:t> region</a:t>
            </a:r>
          </a:p>
          <a:p>
            <a:r>
              <a:rPr lang="en-US" dirty="0" err="1"/>
              <a:t>Mirzachul</a:t>
            </a:r>
            <a:r>
              <a:rPr lang="en-US" dirty="0"/>
              <a:t> district</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a:t>Export: 40%</a:t>
            </a:r>
          </a:p>
          <a:p>
            <a:r>
              <a:rPr lang="en-US" dirty="0"/>
              <a:t>Local market: 60%</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a:xfrm>
            <a:off x="5162922" y="6069558"/>
            <a:ext cx="1423459" cy="360824"/>
          </a:xfrm>
        </p:spPr>
        <p:txBody>
          <a:bodyPr/>
          <a:lstStyle/>
          <a:p>
            <a:r>
              <a:rPr lang="en-US" dirty="0"/>
              <a:t> e.akramov@inbox.uz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28914" y="6092622"/>
            <a:ext cx="1235928" cy="182557"/>
          </a:xfrm>
        </p:spPr>
        <p:txBody>
          <a:bodyPr/>
          <a:lstStyle/>
          <a:p>
            <a:r>
              <a:rPr lang="en-US" dirty="0"/>
              <a:t>+998</a:t>
            </a:r>
            <a:r>
              <a:rPr lang="ru-RU" dirty="0"/>
              <a:t>72 3122111</a:t>
            </a:r>
          </a:p>
        </p:txBody>
      </p:sp>
      <p:pic>
        <p:nvPicPr>
          <p:cNvPr id="27" name="Рисунок 26">
            <a:extLst>
              <a:ext uri="{FF2B5EF4-FFF2-40B4-BE49-F238E27FC236}">
                <a16:creationId xmlns:a16="http://schemas.microsoft.com/office/drawing/2014/main" id="{B341424A-AA70-44E8-9E7F-E9C2527FA2C7}"/>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8715" r="18715"/>
          <a:stretch>
            <a:fillRect/>
          </a:stretch>
        </p:blipFill>
        <p:spPr/>
      </p:pic>
      <p:pic>
        <p:nvPicPr>
          <p:cNvPr id="29" name="Рисунок 28">
            <a:extLst>
              <a:ext uri="{FF2B5EF4-FFF2-40B4-BE49-F238E27FC236}">
                <a16:creationId xmlns:a16="http://schemas.microsoft.com/office/drawing/2014/main" id="{26CD5350-F621-4188-98E5-2E637E40DB51}"/>
              </a:ext>
            </a:extLst>
          </p:cNvPr>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21927" r="21927"/>
          <a:stretch>
            <a:fillRect/>
          </a:stretch>
        </p:blipFill>
        <p:spPr/>
      </p:pic>
      <p:pic>
        <p:nvPicPr>
          <p:cNvPr id="20" name="Рисунок 19">
            <a:extLst>
              <a:ext uri="{FF2B5EF4-FFF2-40B4-BE49-F238E27FC236}">
                <a16:creationId xmlns:a16="http://schemas.microsoft.com/office/drawing/2014/main" id="{7091A4F7-BF2D-4C91-AB46-997471D3ABCE}"/>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7690" r="17690"/>
          <a:stretch>
            <a:fillRect/>
          </a:stretch>
        </p:blipFill>
        <p:spPr>
          <a:xfrm>
            <a:off x="7742238" y="104775"/>
            <a:ext cx="2055812" cy="2120900"/>
          </a:xfrm>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687</TotalTime>
  <Words>112</Words>
  <Application>Microsoft Office PowerPoint</Application>
  <PresentationFormat>Лист A4 (210x297 мм)</PresentationFormat>
  <Paragraphs>16</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Establishing the line of milk processing aside  with packaged butter and cheese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74</cp:revision>
  <cp:lastPrinted>2020-02-19T12:33:34Z</cp:lastPrinted>
  <dcterms:created xsi:type="dcterms:W3CDTF">2020-02-19T03:11:15Z</dcterms:created>
  <dcterms:modified xsi:type="dcterms:W3CDTF">2020-03-17T07:17:09Z</dcterms:modified>
</cp:coreProperties>
</file>