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showGuides="1">
      <p:cViewPr varScale="1">
        <p:scale>
          <a:sx n="114" d="100"/>
          <a:sy n="114" d="100"/>
        </p:scale>
        <p:origin x="138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17.03.2020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B5C7D57A-713D-4215-9812-EC8E4BB9240E}"/>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3651" r="13651"/>
          <a:stretch>
            <a:fillRect/>
          </a:stretch>
        </p:blipFill>
        <p:spPr/>
      </p:pic>
      <p:pic>
        <p:nvPicPr>
          <p:cNvPr id="14" name="Рисунок 13">
            <a:extLst>
              <a:ext uri="{FF2B5EF4-FFF2-40B4-BE49-F238E27FC236}">
                <a16:creationId xmlns:a16="http://schemas.microsoft.com/office/drawing/2014/main" id="{06FA753E-3DC5-4888-82D5-ADBC60FCC2D0}"/>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3651" r="23651"/>
          <a:stretch>
            <a:fillRect/>
          </a:stretch>
        </p:blipFill>
        <p:spPr/>
      </p:pic>
      <p:pic>
        <p:nvPicPr>
          <p:cNvPr id="16" name="Рисунок 15">
            <a:extLst>
              <a:ext uri="{FF2B5EF4-FFF2-40B4-BE49-F238E27FC236}">
                <a16:creationId xmlns:a16="http://schemas.microsoft.com/office/drawing/2014/main" id="{A83197FF-9286-4502-A134-BB993A018E4C}"/>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19416" r="19416"/>
          <a:stretch>
            <a:fillRect/>
          </a:stretch>
        </p:blipFill>
        <p:spPr/>
      </p:pic>
      <p:sp>
        <p:nvSpPr>
          <p:cNvPr id="18" name="Заголовок 17">
            <a:extLst>
              <a:ext uri="{FF2B5EF4-FFF2-40B4-BE49-F238E27FC236}">
                <a16:creationId xmlns:a16="http://schemas.microsoft.com/office/drawing/2014/main" id="{6334D785-7BAA-4FCD-B71E-A330EAF313C9}"/>
              </a:ext>
            </a:extLst>
          </p:cNvPr>
          <p:cNvSpPr>
            <a:spLocks noGrp="1"/>
          </p:cNvSpPr>
          <p:nvPr>
            <p:ph type="title"/>
          </p:nvPr>
        </p:nvSpPr>
        <p:spPr>
          <a:xfrm>
            <a:off x="458010" y="123927"/>
            <a:ext cx="7281281" cy="377402"/>
          </a:xfrm>
        </p:spPr>
        <p:txBody>
          <a:bodyPr/>
          <a:lstStyle/>
          <a:p>
            <a:r>
              <a:rPr lang="en-US" dirty="0"/>
              <a:t>Semiprecious stones processing and jewelry manufacturing</a:t>
            </a:r>
            <a:endParaRPr lang="ru-RU" dirty="0"/>
          </a:p>
        </p:txBody>
      </p:sp>
      <p:sp>
        <p:nvSpPr>
          <p:cNvPr id="23" name="Текст 22">
            <a:extLst>
              <a:ext uri="{FF2B5EF4-FFF2-40B4-BE49-F238E27FC236}">
                <a16:creationId xmlns:a16="http://schemas.microsoft.com/office/drawing/2014/main" id="{4DFE1B6E-5A0E-491A-88C5-56DC746AA4FD}"/>
              </a:ext>
            </a:extLst>
          </p:cNvPr>
          <p:cNvSpPr>
            <a:spLocks noGrp="1"/>
          </p:cNvSpPr>
          <p:nvPr>
            <p:ph type="body" sz="quarter" idx="20"/>
          </p:nvPr>
        </p:nvSpPr>
        <p:spPr>
          <a:xfrm>
            <a:off x="458011" y="501329"/>
            <a:ext cx="6768775" cy="1153299"/>
          </a:xfrm>
        </p:spPr>
        <p:txBody>
          <a:bodyPr/>
          <a:lstStyle/>
          <a:p>
            <a:pPr>
              <a:spcBef>
                <a:spcPts val="0"/>
              </a:spcBef>
            </a:pPr>
            <a:r>
              <a:rPr lang="en-US" sz="1400" b="1" dirty="0"/>
              <a:t>It is a long standing tradition in Uzbekistan based on reach history of jewelry production, especially in cities like Bukhara and Samarkand. The local market demand is supported by the growth of the tourists visiting Uzbekistan. Production is based on local resource base, supported by design and vocational training facilities.</a:t>
            </a:r>
            <a:endParaRPr lang="ru-RU" dirty="0"/>
          </a:p>
        </p:txBody>
      </p:sp>
      <p:sp>
        <p:nvSpPr>
          <p:cNvPr id="24" name="Текст 23">
            <a:extLst>
              <a:ext uri="{FF2B5EF4-FFF2-40B4-BE49-F238E27FC236}">
                <a16:creationId xmlns:a16="http://schemas.microsoft.com/office/drawing/2014/main" id="{AFDBA291-BEFE-4789-BD0E-47FCE155431E}"/>
              </a:ext>
            </a:extLst>
          </p:cNvPr>
          <p:cNvSpPr>
            <a:spLocks noGrp="1"/>
          </p:cNvSpPr>
          <p:nvPr>
            <p:ph type="body" sz="quarter" idx="23"/>
          </p:nvPr>
        </p:nvSpPr>
        <p:spPr/>
        <p:txBody>
          <a:bodyPr/>
          <a:lstStyle/>
          <a:p>
            <a:r>
              <a:rPr lang="en-US" dirty="0"/>
              <a:t>$0,3 </a:t>
            </a:r>
            <a:r>
              <a:rPr lang="en-US" dirty="0" err="1"/>
              <a:t>mln</a:t>
            </a:r>
            <a:endParaRPr lang="ru-RU" dirty="0"/>
          </a:p>
        </p:txBody>
      </p:sp>
      <p:sp>
        <p:nvSpPr>
          <p:cNvPr id="25" name="Текст 24">
            <a:extLst>
              <a:ext uri="{FF2B5EF4-FFF2-40B4-BE49-F238E27FC236}">
                <a16:creationId xmlns:a16="http://schemas.microsoft.com/office/drawing/2014/main" id="{8FCFF1F9-DA04-4F52-9D29-BF0AA09AAC7B}"/>
              </a:ext>
            </a:extLst>
          </p:cNvPr>
          <p:cNvSpPr>
            <a:spLocks noGrp="1"/>
          </p:cNvSpPr>
          <p:nvPr>
            <p:ph type="body" sz="quarter" idx="26"/>
          </p:nvPr>
        </p:nvSpPr>
        <p:spPr/>
        <p:txBody>
          <a:bodyPr/>
          <a:lstStyle/>
          <a:p>
            <a:r>
              <a:rPr lang="en-US" dirty="0"/>
              <a:t>74’880 pcs souvenirs</a:t>
            </a:r>
            <a:endParaRPr lang="ru-RU" dirty="0"/>
          </a:p>
        </p:txBody>
      </p:sp>
      <p:sp>
        <p:nvSpPr>
          <p:cNvPr id="26" name="Текст 25">
            <a:extLst>
              <a:ext uri="{FF2B5EF4-FFF2-40B4-BE49-F238E27FC236}">
                <a16:creationId xmlns:a16="http://schemas.microsoft.com/office/drawing/2014/main" id="{D3319173-F095-4E35-ACF0-9D07181ACE76}"/>
              </a:ext>
            </a:extLst>
          </p:cNvPr>
          <p:cNvSpPr>
            <a:spLocks noGrp="1"/>
          </p:cNvSpPr>
          <p:nvPr>
            <p:ph type="body" sz="quarter" idx="27"/>
          </p:nvPr>
        </p:nvSpPr>
        <p:spPr/>
        <p:txBody>
          <a:bodyPr/>
          <a:lstStyle/>
          <a:p>
            <a:r>
              <a:rPr lang="en-US" dirty="0"/>
              <a:t>IRR: 43%</a:t>
            </a:r>
          </a:p>
          <a:p>
            <a:r>
              <a:rPr lang="en-US" dirty="0"/>
              <a:t>NPV: $1 </a:t>
            </a:r>
            <a:r>
              <a:rPr lang="en-US" dirty="0" err="1"/>
              <a:t>mln</a:t>
            </a:r>
            <a:endParaRPr lang="ru-RU" dirty="0"/>
          </a:p>
        </p:txBody>
      </p:sp>
      <p:sp>
        <p:nvSpPr>
          <p:cNvPr id="27" name="Текст 26">
            <a:extLst>
              <a:ext uri="{FF2B5EF4-FFF2-40B4-BE49-F238E27FC236}">
                <a16:creationId xmlns:a16="http://schemas.microsoft.com/office/drawing/2014/main" id="{6BE432DE-5C89-4555-A2A7-F3358D6F5F27}"/>
              </a:ext>
            </a:extLst>
          </p:cNvPr>
          <p:cNvSpPr>
            <a:spLocks noGrp="1"/>
          </p:cNvSpPr>
          <p:nvPr>
            <p:ph type="body" sz="quarter" idx="28"/>
          </p:nvPr>
        </p:nvSpPr>
        <p:spPr/>
        <p:txBody>
          <a:bodyPr/>
          <a:lstStyle/>
          <a:p>
            <a:r>
              <a:rPr lang="en-US" dirty="0"/>
              <a:t>24 month</a:t>
            </a:r>
            <a:endParaRPr lang="ru-RU" dirty="0"/>
          </a:p>
        </p:txBody>
      </p:sp>
      <p:sp>
        <p:nvSpPr>
          <p:cNvPr id="28" name="Текст 27">
            <a:extLst>
              <a:ext uri="{FF2B5EF4-FFF2-40B4-BE49-F238E27FC236}">
                <a16:creationId xmlns:a16="http://schemas.microsoft.com/office/drawing/2014/main" id="{746C2398-4047-41F7-9ECF-2879A5D9525E}"/>
              </a:ext>
            </a:extLst>
          </p:cNvPr>
          <p:cNvSpPr>
            <a:spLocks noGrp="1"/>
          </p:cNvSpPr>
          <p:nvPr>
            <p:ph type="body" sz="quarter" idx="29"/>
          </p:nvPr>
        </p:nvSpPr>
        <p:spPr/>
        <p:txBody>
          <a:bodyPr/>
          <a:lstStyle/>
          <a:p>
            <a:r>
              <a:rPr lang="en-US" dirty="0"/>
              <a:t>$0,3 </a:t>
            </a:r>
            <a:r>
              <a:rPr lang="en-US" dirty="0" err="1"/>
              <a:t>mln</a:t>
            </a:r>
            <a:endParaRPr lang="ru-RU" dirty="0"/>
          </a:p>
        </p:txBody>
      </p:sp>
      <p:sp>
        <p:nvSpPr>
          <p:cNvPr id="29" name="Текст 28">
            <a:extLst>
              <a:ext uri="{FF2B5EF4-FFF2-40B4-BE49-F238E27FC236}">
                <a16:creationId xmlns:a16="http://schemas.microsoft.com/office/drawing/2014/main" id="{8C43B6EB-6147-4B2A-88C0-97F6EE1DF768}"/>
              </a:ext>
            </a:extLst>
          </p:cNvPr>
          <p:cNvSpPr>
            <a:spLocks noGrp="1"/>
          </p:cNvSpPr>
          <p:nvPr>
            <p:ph type="body" sz="quarter" idx="30"/>
          </p:nvPr>
        </p:nvSpPr>
        <p:spPr/>
        <p:txBody>
          <a:bodyPr/>
          <a:lstStyle/>
          <a:p>
            <a:r>
              <a:rPr lang="en-US" dirty="0" err="1"/>
              <a:t>Navoi</a:t>
            </a:r>
            <a:r>
              <a:rPr lang="en-US" dirty="0"/>
              <a:t> region,</a:t>
            </a:r>
          </a:p>
          <a:p>
            <a:r>
              <a:rPr lang="en-US" dirty="0" err="1"/>
              <a:t>Uchkuduk</a:t>
            </a:r>
            <a:r>
              <a:rPr lang="en-US" dirty="0"/>
              <a:t> district</a:t>
            </a:r>
            <a:endParaRPr lang="ru-RU" dirty="0"/>
          </a:p>
        </p:txBody>
      </p:sp>
      <p:sp>
        <p:nvSpPr>
          <p:cNvPr id="30" name="Текст 29">
            <a:extLst>
              <a:ext uri="{FF2B5EF4-FFF2-40B4-BE49-F238E27FC236}">
                <a16:creationId xmlns:a16="http://schemas.microsoft.com/office/drawing/2014/main" id="{A51FF56A-57DF-48ED-8A17-0E8B61452ED7}"/>
              </a:ext>
            </a:extLst>
          </p:cNvPr>
          <p:cNvSpPr>
            <a:spLocks noGrp="1"/>
          </p:cNvSpPr>
          <p:nvPr>
            <p:ph type="body" sz="quarter" idx="31"/>
          </p:nvPr>
        </p:nvSpPr>
        <p:spPr/>
        <p:txBody>
          <a:bodyPr/>
          <a:lstStyle/>
          <a:p>
            <a:r>
              <a:rPr lang="en-US" dirty="0"/>
              <a:t>Local market: 100%</a:t>
            </a:r>
            <a:endParaRPr lang="ru-RU" dirty="0"/>
          </a:p>
        </p:txBody>
      </p:sp>
      <p:sp>
        <p:nvSpPr>
          <p:cNvPr id="31" name="Текст 30">
            <a:extLst>
              <a:ext uri="{FF2B5EF4-FFF2-40B4-BE49-F238E27FC236}">
                <a16:creationId xmlns:a16="http://schemas.microsoft.com/office/drawing/2014/main" id="{47EF9706-BF00-455C-98C3-6986F364817C}"/>
              </a:ext>
            </a:extLst>
          </p:cNvPr>
          <p:cNvSpPr>
            <a:spLocks noGrp="1"/>
          </p:cNvSpPr>
          <p:nvPr>
            <p:ph type="body" sz="quarter" idx="32"/>
          </p:nvPr>
        </p:nvSpPr>
        <p:spPr/>
        <p:txBody>
          <a:bodyPr/>
          <a:lstStyle/>
          <a:p>
            <a:r>
              <a:rPr lang="en-US" dirty="0"/>
              <a:t>Available</a:t>
            </a:r>
            <a:endParaRPr lang="ru-RU" dirty="0"/>
          </a:p>
        </p:txBody>
      </p:sp>
      <p:sp>
        <p:nvSpPr>
          <p:cNvPr id="22" name="Текст 21">
            <a:extLst>
              <a:ext uri="{FF2B5EF4-FFF2-40B4-BE49-F238E27FC236}">
                <a16:creationId xmlns:a16="http://schemas.microsoft.com/office/drawing/2014/main" id="{37469D6A-68FD-4958-91F2-CD555DC7DC32}"/>
              </a:ext>
            </a:extLst>
          </p:cNvPr>
          <p:cNvSpPr>
            <a:spLocks noGrp="1"/>
          </p:cNvSpPr>
          <p:nvPr>
            <p:ph type="body" sz="quarter" idx="17"/>
          </p:nvPr>
        </p:nvSpPr>
        <p:spPr>
          <a:xfrm>
            <a:off x="1374720" y="6065012"/>
            <a:ext cx="3578280" cy="173978"/>
          </a:xfrm>
          <a:prstGeom prst="rect">
            <a:avLst/>
          </a:prstGeom>
        </p:spPr>
        <p:txBody>
          <a:bodyPr/>
          <a:lstStyle/>
          <a:p>
            <a:r>
              <a:rPr lang="en-US" sz="1050" b="1" dirty="0" err="1">
                <a:solidFill>
                  <a:schemeClr val="bg1"/>
                </a:solidFill>
              </a:rPr>
              <a:t>Uchkuduk</a:t>
            </a:r>
            <a:r>
              <a:rPr lang="en-US" sz="1050" b="1" dirty="0">
                <a:solidFill>
                  <a:schemeClr val="bg1"/>
                </a:solidFill>
              </a:rPr>
              <a:t> district administration</a:t>
            </a:r>
            <a:endParaRPr lang="ru-RU" sz="1050" b="1" dirty="0">
              <a:solidFill>
                <a:schemeClr val="bg1"/>
              </a:solidFill>
            </a:endParaRPr>
          </a:p>
        </p:txBody>
      </p:sp>
      <p:sp>
        <p:nvSpPr>
          <p:cNvPr id="2" name="Текст 1">
            <a:extLst>
              <a:ext uri="{FF2B5EF4-FFF2-40B4-BE49-F238E27FC236}">
                <a16:creationId xmlns:a16="http://schemas.microsoft.com/office/drawing/2014/main" id="{10F5B077-1D6A-424D-9593-A64C988D5EBB}"/>
              </a:ext>
            </a:extLst>
          </p:cNvPr>
          <p:cNvSpPr>
            <a:spLocks noGrp="1"/>
          </p:cNvSpPr>
          <p:nvPr>
            <p:ph type="body" sz="quarter" idx="33"/>
          </p:nvPr>
        </p:nvSpPr>
        <p:spPr/>
        <p:txBody>
          <a:bodyPr/>
          <a:lstStyle/>
          <a:p>
            <a:r>
              <a:rPr lang="en-US"/>
              <a:t>uchquduq@nv.uz</a:t>
            </a:r>
            <a:endParaRPr lang="ru-RU" dirty="0"/>
          </a:p>
        </p:txBody>
      </p:sp>
      <p:sp>
        <p:nvSpPr>
          <p:cNvPr id="3" name="Текст 2">
            <a:extLst>
              <a:ext uri="{FF2B5EF4-FFF2-40B4-BE49-F238E27FC236}">
                <a16:creationId xmlns:a16="http://schemas.microsoft.com/office/drawing/2014/main" id="{1FD2F791-8269-4B35-9D9D-2F7D099CB40B}"/>
              </a:ext>
            </a:extLst>
          </p:cNvPr>
          <p:cNvSpPr>
            <a:spLocks noGrp="1"/>
          </p:cNvSpPr>
          <p:nvPr>
            <p:ph type="body" sz="quarter" idx="34"/>
          </p:nvPr>
        </p:nvSpPr>
        <p:spPr>
          <a:xfrm>
            <a:off x="6608822" y="6092622"/>
            <a:ext cx="1235928" cy="182557"/>
          </a:xfrm>
        </p:spPr>
        <p:txBody>
          <a:bodyPr/>
          <a:lstStyle/>
          <a:p>
            <a:r>
              <a:rPr lang="ru-RU" dirty="0"/>
              <a:t>+99879 5933100</a:t>
            </a:r>
          </a:p>
        </p:txBody>
      </p:sp>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TotalTime>
  <Words>103</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Semiprecious stones processing and jewelry manufacturing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63</cp:revision>
  <cp:lastPrinted>2020-02-19T12:33:34Z</cp:lastPrinted>
  <dcterms:created xsi:type="dcterms:W3CDTF">2020-02-19T03:11:15Z</dcterms:created>
  <dcterms:modified xsi:type="dcterms:W3CDTF">2020-03-17T06:18:45Z</dcterms:modified>
</cp:coreProperties>
</file>