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07" autoAdjust="0"/>
    <p:restoredTop sz="94660"/>
  </p:normalViewPr>
  <p:slideViewPr>
    <p:cSldViewPr snapToGrid="0" showGuides="1">
      <p:cViewPr varScale="1">
        <p:scale>
          <a:sx n="114" d="100"/>
          <a:sy n="114" d="100"/>
        </p:scale>
        <p:origin x="1338" y="12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12.03.2020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351357" y="2310481"/>
            <a:ext cx="1442190" cy="307777"/>
          </a:xfrm>
          <a:prstGeom prst="rect">
            <a:avLst/>
          </a:prstGeom>
          <a:noFill/>
        </p:spPr>
        <p:txBody>
          <a:bodyPr wrap="none" rtlCol="0">
            <a:spAutoFit/>
          </a:bodyPr>
          <a:lstStyle/>
          <a:p>
            <a:pPr algn="ctr"/>
            <a:r>
              <a:rPr lang="en-US" sz="1400" b="1" dirty="0"/>
              <a:t>PROJECT COST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555356" y="3013645"/>
            <a:ext cx="1034193" cy="307777"/>
          </a:xfrm>
          <a:prstGeom prst="rect">
            <a:avLst/>
          </a:prstGeom>
          <a:noFill/>
        </p:spPr>
        <p:txBody>
          <a:bodyPr wrap="none" rtlCol="0">
            <a:spAutoFit/>
          </a:bodyPr>
          <a:lstStyle/>
          <a:p>
            <a:pPr algn="ctr"/>
            <a:r>
              <a:rPr lang="en-US" sz="1400" b="1" dirty="0"/>
              <a:t>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44895" y="3963930"/>
            <a:ext cx="2055114" cy="307777"/>
          </a:xfrm>
          <a:prstGeom prst="rect">
            <a:avLst/>
          </a:prstGeom>
          <a:noFill/>
        </p:spPr>
        <p:txBody>
          <a:bodyPr wrap="none" rtlCol="0">
            <a:spAutoFit/>
          </a:bodyPr>
          <a:lstStyle/>
          <a:p>
            <a:pPr algn="ctr"/>
            <a:r>
              <a:rPr lang="en-US" sz="1400" b="1" dirty="0"/>
              <a:t>PROJECT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569711" y="2310481"/>
            <a:ext cx="1936749" cy="307777"/>
          </a:xfrm>
          <a:prstGeom prst="rect">
            <a:avLst/>
          </a:prstGeom>
          <a:noFill/>
        </p:spPr>
        <p:txBody>
          <a:bodyPr wrap="none" rtlCol="0">
            <a:spAutoFit/>
          </a:bodyPr>
          <a:lstStyle/>
          <a:p>
            <a:pPr algn="ctr"/>
            <a:r>
              <a:rPr lang="en-US" sz="1400" b="1" dirty="0"/>
              <a:t>INVESTMENT NEEDS</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5001433" y="3013645"/>
            <a:ext cx="1073306" cy="307777"/>
          </a:xfrm>
          <a:prstGeom prst="rect">
            <a:avLst/>
          </a:prstGeom>
          <a:noFill/>
        </p:spPr>
        <p:txBody>
          <a:bodyPr wrap="none" rtlCol="0">
            <a:spAutoFit/>
          </a:bodyPr>
          <a:lstStyle/>
          <a:p>
            <a:pPr algn="ctr"/>
            <a:r>
              <a:rPr lang="en-US" sz="1400" b="1" dirty="0"/>
              <a:t>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5027369" y="3963930"/>
            <a:ext cx="1021433" cy="307777"/>
          </a:xfrm>
          <a:prstGeom prst="rect">
            <a:avLst/>
          </a:prstGeom>
          <a:noFill/>
        </p:spPr>
        <p:txBody>
          <a:bodyPr wrap="none" rtlCol="0">
            <a:spAutoFit/>
          </a:bodyPr>
          <a:lstStyle/>
          <a:p>
            <a:pPr algn="ctr"/>
            <a:r>
              <a:rPr lang="en-US" sz="1400" b="1" dirty="0"/>
              <a:t>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671503" y="4665181"/>
            <a:ext cx="1733168" cy="523220"/>
          </a:xfrm>
          <a:prstGeom prst="rect">
            <a:avLst/>
          </a:prstGeom>
          <a:noFill/>
        </p:spPr>
        <p:txBody>
          <a:bodyPr wrap="none" rtlCol="0">
            <a:spAutoFit/>
          </a:bodyPr>
          <a:lstStyle/>
          <a:p>
            <a:pPr algn="ctr"/>
            <a:r>
              <a:rPr lang="en-US" sz="1400" b="1" dirty="0"/>
              <a:t>PROPER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83" name="Текст 87">
            <a:extLst>
              <a:ext uri="{FF2B5EF4-FFF2-40B4-BE49-F238E27FC236}">
                <a16:creationId xmlns:a16="http://schemas.microsoft.com/office/drawing/2014/main" id="{1A8418A7-6B50-4F36-B586-213B58918967}"/>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84" name="TextBox 83">
            <a:extLst>
              <a:ext uri="{FF2B5EF4-FFF2-40B4-BE49-F238E27FC236}">
                <a16:creationId xmlns:a16="http://schemas.microsoft.com/office/drawing/2014/main" id="{F6919D40-14F3-483F-A1F7-0E510D6698E1}"/>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85" name="TextBox 84">
            <a:extLst>
              <a:ext uri="{FF2B5EF4-FFF2-40B4-BE49-F238E27FC236}">
                <a16:creationId xmlns:a16="http://schemas.microsoft.com/office/drawing/2014/main" id="{9A07DC2D-2955-4EDF-AE69-770D870071B9}"/>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86" name="TextBox 85">
            <a:extLst>
              <a:ext uri="{FF2B5EF4-FFF2-40B4-BE49-F238E27FC236}">
                <a16:creationId xmlns:a16="http://schemas.microsoft.com/office/drawing/2014/main" id="{0F9630A4-8AE0-486A-B181-CFAD6FB86E1B}"/>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87" name="TextBox 86">
            <a:extLst>
              <a:ext uri="{FF2B5EF4-FFF2-40B4-BE49-F238E27FC236}">
                <a16:creationId xmlns:a16="http://schemas.microsoft.com/office/drawing/2014/main" id="{8CED8D89-B19A-4ABB-B48E-D4C0A0FD6854}"/>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88" name="TextBox 87">
            <a:extLst>
              <a:ext uri="{FF2B5EF4-FFF2-40B4-BE49-F238E27FC236}">
                <a16:creationId xmlns:a16="http://schemas.microsoft.com/office/drawing/2014/main" id="{B21E7E9E-17BD-44E1-9F55-31019E660DD6}"/>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89" name="Рисунок 88" descr="Конверт">
            <a:extLst>
              <a:ext uri="{FF2B5EF4-FFF2-40B4-BE49-F238E27FC236}">
                <a16:creationId xmlns:a16="http://schemas.microsoft.com/office/drawing/2014/main" id="{B1B03028-6F9E-41BC-8E2A-F69C1CAA1DC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90" name="Рисунок 89" descr="Смартфон">
            <a:extLst>
              <a:ext uri="{FF2B5EF4-FFF2-40B4-BE49-F238E27FC236}">
                <a16:creationId xmlns:a16="http://schemas.microsoft.com/office/drawing/2014/main" id="{2193674D-24F7-4CB7-9DEC-AED6409B601C}"/>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91" name="Рисунок 90" descr="Конверт">
            <a:extLst>
              <a:ext uri="{FF2B5EF4-FFF2-40B4-BE49-F238E27FC236}">
                <a16:creationId xmlns:a16="http://schemas.microsoft.com/office/drawing/2014/main" id="{CF3C3CB5-D020-47A3-A6CE-C40B0C445A9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92" name="Рисунок 91" descr="Смартфон">
            <a:extLst>
              <a:ext uri="{FF2B5EF4-FFF2-40B4-BE49-F238E27FC236}">
                <a16:creationId xmlns:a16="http://schemas.microsoft.com/office/drawing/2014/main" id="{CF59CB18-C7FD-4331-BFA6-EDF9966E5336}"/>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93" name="Рисунок 92" descr="Конверт">
            <a:extLst>
              <a:ext uri="{FF2B5EF4-FFF2-40B4-BE49-F238E27FC236}">
                <a16:creationId xmlns:a16="http://schemas.microsoft.com/office/drawing/2014/main" id="{5E7C92CD-AF49-407F-B491-D91E05A7723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088332"/>
            <a:ext cx="191136" cy="191136"/>
          </a:xfrm>
          <a:prstGeom prst="rect">
            <a:avLst/>
          </a:prstGeom>
        </p:spPr>
      </p:pic>
      <p:pic>
        <p:nvPicPr>
          <p:cNvPr id="94" name="Рисунок 93" descr="Смартфон">
            <a:extLst>
              <a:ext uri="{FF2B5EF4-FFF2-40B4-BE49-F238E27FC236}">
                <a16:creationId xmlns:a16="http://schemas.microsoft.com/office/drawing/2014/main" id="{FD037406-A154-46B4-B2D7-011875B7A7A0}"/>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085302"/>
            <a:ext cx="197196" cy="197196"/>
          </a:xfrm>
          <a:prstGeom prst="rect">
            <a:avLst/>
          </a:prstGeom>
        </p:spPr>
      </p:pic>
      <p:sp>
        <p:nvSpPr>
          <p:cNvPr id="95" name="Текст 87">
            <a:extLst>
              <a:ext uri="{FF2B5EF4-FFF2-40B4-BE49-F238E27FC236}">
                <a16:creationId xmlns:a16="http://schemas.microsoft.com/office/drawing/2014/main" id="{3EDD2F5A-D87B-4910-AD0D-B8E93DEB7907}"/>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6" name="Текст 87">
            <a:extLst>
              <a:ext uri="{FF2B5EF4-FFF2-40B4-BE49-F238E27FC236}">
                <a16:creationId xmlns:a16="http://schemas.microsoft.com/office/drawing/2014/main" id="{5709A290-4A3C-4BA1-8862-4340D91E1A89}"/>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477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chemeClr val="accent6">
              <a:lumMod val="50000"/>
            </a:schemeClr>
          </a:solidFill>
          <a:ln w="9525" cap="flat">
            <a:noFill/>
            <a:prstDash val="solid"/>
            <a:miter/>
          </a:ln>
        </p:spPr>
        <p:txBody>
          <a:bodyPr rtlCol="0" anchor="ctr"/>
          <a:lstStyle/>
          <a:p>
            <a:endParaRPr lang="ru-RU" dirty="0"/>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solidFill>
              <a:schemeClr val="accent6">
                <a:lumMod val="75000"/>
              </a:schemeClr>
            </a:solid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6">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235D0632-D700-454D-8D07-27474DEDFB6D}"/>
              </a:ext>
            </a:extLst>
          </p:cNvPr>
          <p:cNvSpPr>
            <a:spLocks noGrp="1"/>
          </p:cNvSpPr>
          <p:nvPr>
            <p:ph type="title"/>
          </p:nvPr>
        </p:nvSpPr>
        <p:spPr>
          <a:xfrm>
            <a:off x="508159" y="100674"/>
            <a:ext cx="4874005" cy="377402"/>
          </a:xfrm>
        </p:spPr>
        <p:txBody>
          <a:bodyPr/>
          <a:lstStyle/>
          <a:p>
            <a:r>
              <a:rPr lang="en-US" dirty="0"/>
              <a:t>Marble mining and processing</a:t>
            </a:r>
            <a:endParaRPr lang="ru-RU" dirty="0"/>
          </a:p>
        </p:txBody>
      </p:sp>
      <p:sp>
        <p:nvSpPr>
          <p:cNvPr id="6" name="Текст 5">
            <a:extLst>
              <a:ext uri="{FF2B5EF4-FFF2-40B4-BE49-F238E27FC236}">
                <a16:creationId xmlns:a16="http://schemas.microsoft.com/office/drawing/2014/main" id="{E7712314-84EB-41F5-9DDF-C6EDEB3E131C}"/>
              </a:ext>
            </a:extLst>
          </p:cNvPr>
          <p:cNvSpPr>
            <a:spLocks noGrp="1"/>
          </p:cNvSpPr>
          <p:nvPr>
            <p:ph type="body" sz="quarter" idx="20"/>
          </p:nvPr>
        </p:nvSpPr>
        <p:spPr>
          <a:xfrm>
            <a:off x="508160" y="495791"/>
            <a:ext cx="6983210" cy="1140062"/>
          </a:xfrm>
        </p:spPr>
        <p:txBody>
          <a:bodyPr/>
          <a:lstStyle/>
          <a:p>
            <a:r>
              <a:rPr lang="en-US" sz="1400" b="1" dirty="0"/>
              <a:t>Marble is widely used in construction in Uzbekistan. The country is reach in marble and other decorative stones deposits. The market demands quality products which could be only produced using modern, state-of-art equipment. High quality products have also potential for export to a neighboring countries making proposed project quite an interesting endeavor.</a:t>
            </a:r>
          </a:p>
        </p:txBody>
      </p:sp>
      <p:sp>
        <p:nvSpPr>
          <p:cNvPr id="7" name="Текст 6">
            <a:extLst>
              <a:ext uri="{FF2B5EF4-FFF2-40B4-BE49-F238E27FC236}">
                <a16:creationId xmlns:a16="http://schemas.microsoft.com/office/drawing/2014/main" id="{A0B62EA8-246E-4BF8-8178-6314D4287ED6}"/>
              </a:ext>
            </a:extLst>
          </p:cNvPr>
          <p:cNvSpPr>
            <a:spLocks noGrp="1"/>
          </p:cNvSpPr>
          <p:nvPr>
            <p:ph type="body" sz="quarter" idx="23"/>
          </p:nvPr>
        </p:nvSpPr>
        <p:spPr/>
        <p:txBody>
          <a:bodyPr/>
          <a:lstStyle/>
          <a:p>
            <a:r>
              <a:rPr lang="en-US" dirty="0"/>
              <a:t>$</a:t>
            </a:r>
            <a:r>
              <a:rPr lang="uz-Cyrl-UZ" dirty="0"/>
              <a:t>2</a:t>
            </a:r>
            <a:r>
              <a:rPr lang="en-US" dirty="0"/>
              <a:t>.2 </a:t>
            </a:r>
            <a:r>
              <a:rPr lang="en-US" dirty="0" err="1"/>
              <a:t>mln</a:t>
            </a:r>
            <a:endParaRPr lang="ru-RU" dirty="0"/>
          </a:p>
        </p:txBody>
      </p:sp>
      <p:sp>
        <p:nvSpPr>
          <p:cNvPr id="8" name="Текст 7">
            <a:extLst>
              <a:ext uri="{FF2B5EF4-FFF2-40B4-BE49-F238E27FC236}">
                <a16:creationId xmlns:a16="http://schemas.microsoft.com/office/drawing/2014/main" id="{79349A3D-C3EB-479F-836A-AEE13065E2E7}"/>
              </a:ext>
            </a:extLst>
          </p:cNvPr>
          <p:cNvSpPr>
            <a:spLocks noGrp="1"/>
          </p:cNvSpPr>
          <p:nvPr>
            <p:ph type="body" sz="quarter" idx="26"/>
          </p:nvPr>
        </p:nvSpPr>
        <p:spPr/>
        <p:txBody>
          <a:bodyPr/>
          <a:lstStyle/>
          <a:p>
            <a:r>
              <a:rPr lang="en-US" dirty="0"/>
              <a:t>60’000 square meters of marble</a:t>
            </a:r>
            <a:endParaRPr lang="ru-RU" dirty="0"/>
          </a:p>
        </p:txBody>
      </p:sp>
      <p:sp>
        <p:nvSpPr>
          <p:cNvPr id="9" name="Текст 8">
            <a:extLst>
              <a:ext uri="{FF2B5EF4-FFF2-40B4-BE49-F238E27FC236}">
                <a16:creationId xmlns:a16="http://schemas.microsoft.com/office/drawing/2014/main" id="{1544154B-6D88-4534-BF47-5054787C619D}"/>
              </a:ext>
            </a:extLst>
          </p:cNvPr>
          <p:cNvSpPr>
            <a:spLocks noGrp="1"/>
          </p:cNvSpPr>
          <p:nvPr>
            <p:ph type="body" sz="quarter" idx="27"/>
          </p:nvPr>
        </p:nvSpPr>
        <p:spPr/>
        <p:txBody>
          <a:bodyPr/>
          <a:lstStyle/>
          <a:p>
            <a:r>
              <a:rPr lang="en-US" dirty="0"/>
              <a:t>IRR: 14,2%</a:t>
            </a:r>
          </a:p>
          <a:p>
            <a:r>
              <a:rPr lang="en-US" dirty="0"/>
              <a:t>NPV: $0,9 </a:t>
            </a:r>
            <a:r>
              <a:rPr lang="en-US" dirty="0" err="1"/>
              <a:t>mln</a:t>
            </a:r>
            <a:endParaRPr lang="ru-RU" dirty="0"/>
          </a:p>
        </p:txBody>
      </p:sp>
      <p:sp>
        <p:nvSpPr>
          <p:cNvPr id="10" name="Текст 9">
            <a:extLst>
              <a:ext uri="{FF2B5EF4-FFF2-40B4-BE49-F238E27FC236}">
                <a16:creationId xmlns:a16="http://schemas.microsoft.com/office/drawing/2014/main" id="{0E750573-A492-489A-B3F7-00D1F79CBC7F}"/>
              </a:ext>
            </a:extLst>
          </p:cNvPr>
          <p:cNvSpPr>
            <a:spLocks noGrp="1"/>
          </p:cNvSpPr>
          <p:nvPr>
            <p:ph type="body" sz="quarter" idx="28"/>
          </p:nvPr>
        </p:nvSpPr>
        <p:spPr/>
        <p:txBody>
          <a:bodyPr/>
          <a:lstStyle/>
          <a:p>
            <a:r>
              <a:rPr lang="en-US" dirty="0"/>
              <a:t>22 months</a:t>
            </a:r>
            <a:endParaRPr lang="ru-RU" dirty="0"/>
          </a:p>
        </p:txBody>
      </p:sp>
      <p:sp>
        <p:nvSpPr>
          <p:cNvPr id="11" name="Текст 10">
            <a:extLst>
              <a:ext uri="{FF2B5EF4-FFF2-40B4-BE49-F238E27FC236}">
                <a16:creationId xmlns:a16="http://schemas.microsoft.com/office/drawing/2014/main" id="{27A1C410-52A2-4676-A5B0-F48EB93C7D4D}"/>
              </a:ext>
            </a:extLst>
          </p:cNvPr>
          <p:cNvSpPr>
            <a:spLocks noGrp="1"/>
          </p:cNvSpPr>
          <p:nvPr>
            <p:ph type="body" sz="quarter" idx="29"/>
          </p:nvPr>
        </p:nvSpPr>
        <p:spPr/>
        <p:txBody>
          <a:bodyPr/>
          <a:lstStyle/>
          <a:p>
            <a:r>
              <a:rPr lang="uz-Cyrl-UZ" dirty="0"/>
              <a:t> </a:t>
            </a:r>
            <a:r>
              <a:rPr lang="en-US" dirty="0"/>
              <a:t>$</a:t>
            </a:r>
            <a:r>
              <a:rPr lang="uz-Cyrl-UZ" dirty="0"/>
              <a:t>2</a:t>
            </a:r>
            <a:r>
              <a:rPr lang="en-US" dirty="0"/>
              <a:t>.2 </a:t>
            </a:r>
            <a:r>
              <a:rPr lang="en-US" dirty="0" err="1"/>
              <a:t>mln</a:t>
            </a:r>
            <a:endParaRPr lang="ru-RU" dirty="0"/>
          </a:p>
        </p:txBody>
      </p:sp>
      <p:sp>
        <p:nvSpPr>
          <p:cNvPr id="12" name="Текст 11">
            <a:extLst>
              <a:ext uri="{FF2B5EF4-FFF2-40B4-BE49-F238E27FC236}">
                <a16:creationId xmlns:a16="http://schemas.microsoft.com/office/drawing/2014/main" id="{C17B32E6-96F2-4EA1-A622-52FF86C5E73E}"/>
              </a:ext>
            </a:extLst>
          </p:cNvPr>
          <p:cNvSpPr>
            <a:spLocks noGrp="1"/>
          </p:cNvSpPr>
          <p:nvPr>
            <p:ph type="body" sz="quarter" idx="30"/>
          </p:nvPr>
        </p:nvSpPr>
        <p:spPr/>
        <p:txBody>
          <a:bodyPr/>
          <a:lstStyle/>
          <a:p>
            <a:r>
              <a:rPr lang="en-US" dirty="0" err="1"/>
              <a:t>Kashkadarya</a:t>
            </a:r>
            <a:r>
              <a:rPr lang="en-US" dirty="0"/>
              <a:t> region, </a:t>
            </a:r>
            <a:endParaRPr lang="ru-RU" dirty="0"/>
          </a:p>
          <a:p>
            <a:r>
              <a:rPr lang="en-US" dirty="0"/>
              <a:t>Kitab district</a:t>
            </a:r>
            <a:endParaRPr lang="ru-RU" dirty="0"/>
          </a:p>
        </p:txBody>
      </p:sp>
      <p:sp>
        <p:nvSpPr>
          <p:cNvPr id="13" name="Текст 12">
            <a:extLst>
              <a:ext uri="{FF2B5EF4-FFF2-40B4-BE49-F238E27FC236}">
                <a16:creationId xmlns:a16="http://schemas.microsoft.com/office/drawing/2014/main" id="{8CC30A94-0252-411A-85E5-EFDCE6E3B2BA}"/>
              </a:ext>
            </a:extLst>
          </p:cNvPr>
          <p:cNvSpPr>
            <a:spLocks noGrp="1"/>
          </p:cNvSpPr>
          <p:nvPr>
            <p:ph type="body" sz="quarter" idx="31"/>
          </p:nvPr>
        </p:nvSpPr>
        <p:spPr/>
        <p:txBody>
          <a:bodyPr/>
          <a:lstStyle/>
          <a:p>
            <a:r>
              <a:rPr lang="en-US" dirty="0"/>
              <a:t>Export: 20%</a:t>
            </a:r>
          </a:p>
          <a:p>
            <a:r>
              <a:rPr lang="en-US" dirty="0"/>
              <a:t>Local market: 80%</a:t>
            </a:r>
            <a:endParaRPr lang="ru-RU" dirty="0"/>
          </a:p>
        </p:txBody>
      </p:sp>
      <p:sp>
        <p:nvSpPr>
          <p:cNvPr id="14" name="Текст 13">
            <a:extLst>
              <a:ext uri="{FF2B5EF4-FFF2-40B4-BE49-F238E27FC236}">
                <a16:creationId xmlns:a16="http://schemas.microsoft.com/office/drawing/2014/main" id="{FB621EE0-B38E-40D1-95B8-E931EB9EA6E2}"/>
              </a:ext>
            </a:extLst>
          </p:cNvPr>
          <p:cNvSpPr>
            <a:spLocks noGrp="1"/>
          </p:cNvSpPr>
          <p:nvPr>
            <p:ph type="body" sz="quarter" idx="32"/>
          </p:nvPr>
        </p:nvSpPr>
        <p:spPr/>
        <p:txBody>
          <a:bodyPr/>
          <a:lstStyle/>
          <a:p>
            <a:r>
              <a:rPr lang="en-US" dirty="0"/>
              <a:t>Available</a:t>
            </a:r>
            <a:endParaRPr lang="ru-RU" dirty="0"/>
          </a:p>
        </p:txBody>
      </p:sp>
      <p:sp>
        <p:nvSpPr>
          <p:cNvPr id="15" name="Текст 14">
            <a:extLst>
              <a:ext uri="{FF2B5EF4-FFF2-40B4-BE49-F238E27FC236}">
                <a16:creationId xmlns:a16="http://schemas.microsoft.com/office/drawing/2014/main" id="{F6DF85F0-C13E-4EAE-BA64-296847D9A420}"/>
              </a:ext>
            </a:extLst>
          </p:cNvPr>
          <p:cNvSpPr>
            <a:spLocks noGrp="1"/>
          </p:cNvSpPr>
          <p:nvPr>
            <p:ph type="body" sz="quarter" idx="17"/>
          </p:nvPr>
        </p:nvSpPr>
        <p:spPr>
          <a:xfrm>
            <a:off x="1374720" y="6080133"/>
            <a:ext cx="3578280" cy="173978"/>
          </a:xfrm>
        </p:spPr>
        <p:txBody>
          <a:bodyPr/>
          <a:lstStyle/>
          <a:p>
            <a:r>
              <a:rPr lang="en-US" sz="1050" b="1" dirty="0"/>
              <a:t>Kitab district administration </a:t>
            </a:r>
            <a:endParaRPr lang="ru-RU" sz="1050" b="1" dirty="0"/>
          </a:p>
        </p:txBody>
      </p:sp>
      <p:sp>
        <p:nvSpPr>
          <p:cNvPr id="16" name="Текст 15">
            <a:extLst>
              <a:ext uri="{FF2B5EF4-FFF2-40B4-BE49-F238E27FC236}">
                <a16:creationId xmlns:a16="http://schemas.microsoft.com/office/drawing/2014/main" id="{D1992FB9-6622-49D5-B0D5-0CFCA12452AB}"/>
              </a:ext>
            </a:extLst>
          </p:cNvPr>
          <p:cNvSpPr>
            <a:spLocks noGrp="1"/>
          </p:cNvSpPr>
          <p:nvPr>
            <p:ph type="body" sz="quarter" idx="33"/>
          </p:nvPr>
        </p:nvSpPr>
        <p:spPr>
          <a:xfrm>
            <a:off x="5184087" y="6084233"/>
            <a:ext cx="1433124" cy="182557"/>
          </a:xfrm>
        </p:spPr>
        <p:txBody>
          <a:bodyPr/>
          <a:lstStyle/>
          <a:p>
            <a:r>
              <a:rPr lang="en-US" dirty="0"/>
              <a:t>invest7uz@gmail.com</a:t>
            </a:r>
            <a:endParaRPr lang="ru-RU" dirty="0"/>
          </a:p>
        </p:txBody>
      </p:sp>
      <p:sp>
        <p:nvSpPr>
          <p:cNvPr id="17" name="Текст 16">
            <a:extLst>
              <a:ext uri="{FF2B5EF4-FFF2-40B4-BE49-F238E27FC236}">
                <a16:creationId xmlns:a16="http://schemas.microsoft.com/office/drawing/2014/main" id="{14B5D9BC-A425-4F27-8B2F-A0123C0E0C0B}"/>
              </a:ext>
            </a:extLst>
          </p:cNvPr>
          <p:cNvSpPr>
            <a:spLocks noGrp="1"/>
          </p:cNvSpPr>
          <p:nvPr>
            <p:ph type="body" sz="quarter" idx="34"/>
          </p:nvPr>
        </p:nvSpPr>
        <p:spPr>
          <a:xfrm>
            <a:off x="6617211" y="6092622"/>
            <a:ext cx="1235928" cy="182557"/>
          </a:xfrm>
        </p:spPr>
        <p:txBody>
          <a:bodyPr/>
          <a:lstStyle/>
          <a:p>
            <a:r>
              <a:rPr lang="ru-RU" dirty="0"/>
              <a:t>+99875</a:t>
            </a:r>
            <a:r>
              <a:rPr lang="en-US" dirty="0"/>
              <a:t> </a:t>
            </a:r>
            <a:r>
              <a:rPr lang="ru-RU" dirty="0"/>
              <a:t>2210237</a:t>
            </a:r>
          </a:p>
        </p:txBody>
      </p:sp>
      <p:pic>
        <p:nvPicPr>
          <p:cNvPr id="27" name="Рисунок 26">
            <a:extLst>
              <a:ext uri="{FF2B5EF4-FFF2-40B4-BE49-F238E27FC236}">
                <a16:creationId xmlns:a16="http://schemas.microsoft.com/office/drawing/2014/main" id="{68E03928-C8F7-40A0-B024-CCCD29BDC325}"/>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449" r="1449"/>
          <a:stretch>
            <a:fillRect/>
          </a:stretch>
        </p:blipFill>
        <p:spPr/>
      </p:pic>
      <p:pic>
        <p:nvPicPr>
          <p:cNvPr id="31" name="Рисунок 30">
            <a:extLst>
              <a:ext uri="{FF2B5EF4-FFF2-40B4-BE49-F238E27FC236}">
                <a16:creationId xmlns:a16="http://schemas.microsoft.com/office/drawing/2014/main" id="{68231D91-5E19-4CDC-9C41-5BCD97D80A97}"/>
              </a:ext>
            </a:extLst>
          </p:cNvPr>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l="14733" r="14733"/>
          <a:stretch>
            <a:fillRect/>
          </a:stretch>
        </p:blipFill>
        <p:spPr/>
      </p:pic>
      <p:pic>
        <p:nvPicPr>
          <p:cNvPr id="39" name="Рисунок 38">
            <a:extLst>
              <a:ext uri="{FF2B5EF4-FFF2-40B4-BE49-F238E27FC236}">
                <a16:creationId xmlns:a16="http://schemas.microsoft.com/office/drawing/2014/main" id="{2055A346-8668-40AB-83BD-353E721F653D}"/>
              </a:ext>
            </a:extLst>
          </p:cNvPr>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10573" b="10573"/>
          <a:stretch>
            <a:fillRect/>
          </a:stretch>
        </p:blipFill>
        <p:spPr/>
      </p:pic>
    </p:spTree>
    <p:extLst>
      <p:ext uri="{BB962C8B-B14F-4D97-AF65-F5344CB8AC3E}">
        <p14:creationId xmlns:p14="http://schemas.microsoft.com/office/powerpoint/2010/main" val="16599123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951</TotalTime>
  <Words>112</Words>
  <Application>Microsoft Office PowerPoint</Application>
  <PresentationFormat>Лист A4 (210x297 мм)</PresentationFormat>
  <Paragraphs>16</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Marble mining and processing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Muhridin Abdujalilov</cp:lastModifiedBy>
  <cp:revision>85</cp:revision>
  <cp:lastPrinted>2020-02-19T12:33:34Z</cp:lastPrinted>
  <dcterms:created xsi:type="dcterms:W3CDTF">2020-02-19T03:11:15Z</dcterms:created>
  <dcterms:modified xsi:type="dcterms:W3CDTF">2020-03-12T06:11:03Z</dcterms:modified>
</cp:coreProperties>
</file>