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12.03.2020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16D3B2E-5DAD-472C-8EFB-E3E0C798F260}"/>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3670" r="13670"/>
          <a:stretch>
            <a:fillRect/>
          </a:stretch>
        </p:blipFill>
        <p:spPr/>
      </p:pic>
      <p:pic>
        <p:nvPicPr>
          <p:cNvPr id="5" name="Рисунок 4">
            <a:extLst>
              <a:ext uri="{FF2B5EF4-FFF2-40B4-BE49-F238E27FC236}">
                <a16:creationId xmlns:a16="http://schemas.microsoft.com/office/drawing/2014/main" id="{489A95BA-C72A-4244-86EA-66FFD5367B0B}"/>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8872" r="18872"/>
          <a:stretch>
            <a:fillRect/>
          </a:stretch>
        </p:blipFill>
        <p:spPr/>
      </p:pic>
      <p:pic>
        <p:nvPicPr>
          <p:cNvPr id="7" name="Рисунок 6">
            <a:extLst>
              <a:ext uri="{FF2B5EF4-FFF2-40B4-BE49-F238E27FC236}">
                <a16:creationId xmlns:a16="http://schemas.microsoft.com/office/drawing/2014/main" id="{F99AF829-9481-4854-9DA8-D1B767671EED}"/>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18701" r="18701"/>
          <a:stretch>
            <a:fillRect/>
          </a:stretch>
        </p:blipFill>
        <p:spPr/>
      </p:pic>
      <p:sp>
        <p:nvSpPr>
          <p:cNvPr id="18" name="Заголовок 17">
            <a:extLst>
              <a:ext uri="{FF2B5EF4-FFF2-40B4-BE49-F238E27FC236}">
                <a16:creationId xmlns:a16="http://schemas.microsoft.com/office/drawing/2014/main" id="{6334D785-7BAA-4FCD-B71E-A330EAF313C9}"/>
              </a:ext>
            </a:extLst>
          </p:cNvPr>
          <p:cNvSpPr>
            <a:spLocks noGrp="1"/>
          </p:cNvSpPr>
          <p:nvPr>
            <p:ph type="title"/>
          </p:nvPr>
        </p:nvSpPr>
        <p:spPr>
          <a:xfrm>
            <a:off x="182978" y="200872"/>
            <a:ext cx="5455019" cy="352724"/>
          </a:xfrm>
        </p:spPr>
        <p:txBody>
          <a:bodyPr/>
          <a:lstStyle/>
          <a:p>
            <a:r>
              <a:rPr lang="en-US" dirty="0">
                <a:latin typeface="+mn-lt"/>
              </a:rPr>
              <a:t>Production of crushed stone</a:t>
            </a:r>
            <a:endParaRPr lang="ru-RU" dirty="0">
              <a:latin typeface="+mn-lt"/>
            </a:endParaRPr>
          </a:p>
        </p:txBody>
      </p:sp>
      <p:sp>
        <p:nvSpPr>
          <p:cNvPr id="23" name="Текст 22">
            <a:extLst>
              <a:ext uri="{FF2B5EF4-FFF2-40B4-BE49-F238E27FC236}">
                <a16:creationId xmlns:a16="http://schemas.microsoft.com/office/drawing/2014/main" id="{4DFE1B6E-5A0E-491A-88C5-56DC746AA4FD}"/>
              </a:ext>
            </a:extLst>
          </p:cNvPr>
          <p:cNvSpPr>
            <a:spLocks noGrp="1"/>
          </p:cNvSpPr>
          <p:nvPr>
            <p:ph type="body" sz="quarter" idx="20"/>
          </p:nvPr>
        </p:nvSpPr>
        <p:spPr>
          <a:xfrm>
            <a:off x="182978" y="586336"/>
            <a:ext cx="7335590" cy="985997"/>
          </a:xfrm>
        </p:spPr>
        <p:txBody>
          <a:bodyPr/>
          <a:lstStyle/>
          <a:p>
            <a:r>
              <a:rPr lang="en-US" sz="1400" b="1" dirty="0"/>
              <a:t>Direct application of a crushed stone in construction is well known, as well as it is used as a key component for further production of various construction materials. Thus, it is highly demanded on the local market. Production is based on local resource base mainly located near main construction sites.</a:t>
            </a:r>
          </a:p>
        </p:txBody>
      </p:sp>
      <p:sp>
        <p:nvSpPr>
          <p:cNvPr id="24" name="Текст 23">
            <a:extLst>
              <a:ext uri="{FF2B5EF4-FFF2-40B4-BE49-F238E27FC236}">
                <a16:creationId xmlns:a16="http://schemas.microsoft.com/office/drawing/2014/main" id="{AFDBA291-BEFE-4789-BD0E-47FCE155431E}"/>
              </a:ext>
            </a:extLst>
          </p:cNvPr>
          <p:cNvSpPr>
            <a:spLocks noGrp="1"/>
          </p:cNvSpPr>
          <p:nvPr>
            <p:ph type="body" sz="quarter" idx="23"/>
          </p:nvPr>
        </p:nvSpPr>
        <p:spPr/>
        <p:txBody>
          <a:bodyPr/>
          <a:lstStyle/>
          <a:p>
            <a:r>
              <a:rPr lang="en-US" dirty="0"/>
              <a:t>$</a:t>
            </a:r>
            <a:r>
              <a:rPr lang="ru-RU" dirty="0"/>
              <a:t>2</a:t>
            </a:r>
            <a:r>
              <a:rPr lang="en-US" dirty="0"/>
              <a:t>,3 </a:t>
            </a:r>
            <a:r>
              <a:rPr lang="en-US" dirty="0" err="1"/>
              <a:t>mln</a:t>
            </a:r>
            <a:endParaRPr lang="ru-RU" dirty="0"/>
          </a:p>
        </p:txBody>
      </p:sp>
      <p:sp>
        <p:nvSpPr>
          <p:cNvPr id="25" name="Текст 24">
            <a:extLst>
              <a:ext uri="{FF2B5EF4-FFF2-40B4-BE49-F238E27FC236}">
                <a16:creationId xmlns:a16="http://schemas.microsoft.com/office/drawing/2014/main" id="{8FCFF1F9-DA04-4F52-9D29-BF0AA09AAC7B}"/>
              </a:ext>
            </a:extLst>
          </p:cNvPr>
          <p:cNvSpPr>
            <a:spLocks noGrp="1"/>
          </p:cNvSpPr>
          <p:nvPr>
            <p:ph type="body" sz="quarter" idx="26"/>
          </p:nvPr>
        </p:nvSpPr>
        <p:spPr/>
        <p:txBody>
          <a:bodyPr/>
          <a:lstStyle/>
          <a:p>
            <a:r>
              <a:rPr lang="en-US" dirty="0"/>
              <a:t>39 600 tons </a:t>
            </a:r>
          </a:p>
          <a:p>
            <a:r>
              <a:rPr lang="en-US" dirty="0"/>
              <a:t>crushed stone</a:t>
            </a:r>
            <a:endParaRPr lang="ru-RU" dirty="0"/>
          </a:p>
        </p:txBody>
      </p:sp>
      <p:sp>
        <p:nvSpPr>
          <p:cNvPr id="26" name="Текст 25">
            <a:extLst>
              <a:ext uri="{FF2B5EF4-FFF2-40B4-BE49-F238E27FC236}">
                <a16:creationId xmlns:a16="http://schemas.microsoft.com/office/drawing/2014/main" id="{D3319173-F095-4E35-ACF0-9D07181ACE76}"/>
              </a:ext>
            </a:extLst>
          </p:cNvPr>
          <p:cNvSpPr>
            <a:spLocks noGrp="1"/>
          </p:cNvSpPr>
          <p:nvPr>
            <p:ph type="body" sz="quarter" idx="27"/>
          </p:nvPr>
        </p:nvSpPr>
        <p:spPr/>
        <p:txBody>
          <a:bodyPr/>
          <a:lstStyle/>
          <a:p>
            <a:r>
              <a:rPr lang="en-US" dirty="0"/>
              <a:t>IRR: 15%</a:t>
            </a:r>
          </a:p>
          <a:p>
            <a:r>
              <a:rPr lang="en-US" dirty="0"/>
              <a:t>NPV: $1</a:t>
            </a:r>
            <a:r>
              <a:rPr lang="ru-RU" dirty="0"/>
              <a:t>,</a:t>
            </a:r>
            <a:r>
              <a:rPr lang="en-US" dirty="0"/>
              <a:t>0 </a:t>
            </a:r>
            <a:r>
              <a:rPr lang="en-US" dirty="0" err="1"/>
              <a:t>mln</a:t>
            </a:r>
            <a:endParaRPr lang="ru-RU" dirty="0"/>
          </a:p>
        </p:txBody>
      </p:sp>
      <p:sp>
        <p:nvSpPr>
          <p:cNvPr id="27" name="Текст 26">
            <a:extLst>
              <a:ext uri="{FF2B5EF4-FFF2-40B4-BE49-F238E27FC236}">
                <a16:creationId xmlns:a16="http://schemas.microsoft.com/office/drawing/2014/main" id="{6BE432DE-5C89-4555-A2A7-F3358D6F5F27}"/>
              </a:ext>
            </a:extLst>
          </p:cNvPr>
          <p:cNvSpPr>
            <a:spLocks noGrp="1"/>
          </p:cNvSpPr>
          <p:nvPr>
            <p:ph type="body" sz="quarter" idx="28"/>
          </p:nvPr>
        </p:nvSpPr>
        <p:spPr/>
        <p:txBody>
          <a:bodyPr/>
          <a:lstStyle/>
          <a:p>
            <a:r>
              <a:rPr lang="en-US" dirty="0"/>
              <a:t>48 months</a:t>
            </a:r>
            <a:endParaRPr lang="ru-RU" dirty="0"/>
          </a:p>
        </p:txBody>
      </p:sp>
      <p:sp>
        <p:nvSpPr>
          <p:cNvPr id="28" name="Текст 27">
            <a:extLst>
              <a:ext uri="{FF2B5EF4-FFF2-40B4-BE49-F238E27FC236}">
                <a16:creationId xmlns:a16="http://schemas.microsoft.com/office/drawing/2014/main" id="{746C2398-4047-41F7-9ECF-2879A5D9525E}"/>
              </a:ext>
            </a:extLst>
          </p:cNvPr>
          <p:cNvSpPr>
            <a:spLocks noGrp="1"/>
          </p:cNvSpPr>
          <p:nvPr>
            <p:ph type="body" sz="quarter" idx="29"/>
          </p:nvPr>
        </p:nvSpPr>
        <p:spPr/>
        <p:txBody>
          <a:bodyPr/>
          <a:lstStyle/>
          <a:p>
            <a:r>
              <a:rPr lang="en-US"/>
              <a:t>$2,3 </a:t>
            </a:r>
            <a:r>
              <a:rPr lang="en-US" dirty="0" err="1"/>
              <a:t>mln</a:t>
            </a:r>
            <a:endParaRPr lang="ru-RU" dirty="0"/>
          </a:p>
        </p:txBody>
      </p:sp>
      <p:sp>
        <p:nvSpPr>
          <p:cNvPr id="29" name="Текст 28">
            <a:extLst>
              <a:ext uri="{FF2B5EF4-FFF2-40B4-BE49-F238E27FC236}">
                <a16:creationId xmlns:a16="http://schemas.microsoft.com/office/drawing/2014/main" id="{8C43B6EB-6147-4B2A-88C0-97F6EE1DF768}"/>
              </a:ext>
            </a:extLst>
          </p:cNvPr>
          <p:cNvSpPr>
            <a:spLocks noGrp="1"/>
          </p:cNvSpPr>
          <p:nvPr>
            <p:ph type="body" sz="quarter" idx="30"/>
          </p:nvPr>
        </p:nvSpPr>
        <p:spPr/>
        <p:txBody>
          <a:bodyPr/>
          <a:lstStyle/>
          <a:p>
            <a:r>
              <a:rPr lang="en-US" dirty="0" err="1"/>
              <a:t>Navoi</a:t>
            </a:r>
            <a:r>
              <a:rPr lang="en-US" dirty="0"/>
              <a:t> region </a:t>
            </a:r>
          </a:p>
          <a:p>
            <a:r>
              <a:rPr lang="en-US" dirty="0" err="1"/>
              <a:t>Tamdy</a:t>
            </a:r>
            <a:r>
              <a:rPr lang="en-US" dirty="0"/>
              <a:t> district</a:t>
            </a:r>
            <a:endParaRPr lang="ru-RU" dirty="0"/>
          </a:p>
        </p:txBody>
      </p:sp>
      <p:sp>
        <p:nvSpPr>
          <p:cNvPr id="30" name="Текст 29">
            <a:extLst>
              <a:ext uri="{FF2B5EF4-FFF2-40B4-BE49-F238E27FC236}">
                <a16:creationId xmlns:a16="http://schemas.microsoft.com/office/drawing/2014/main" id="{A51FF56A-57DF-48ED-8A17-0E8B61452ED7}"/>
              </a:ext>
            </a:extLst>
          </p:cNvPr>
          <p:cNvSpPr>
            <a:spLocks noGrp="1"/>
          </p:cNvSpPr>
          <p:nvPr>
            <p:ph type="body" sz="quarter" idx="31"/>
          </p:nvPr>
        </p:nvSpPr>
        <p:spPr/>
        <p:txBody>
          <a:bodyPr/>
          <a:lstStyle/>
          <a:p>
            <a:r>
              <a:rPr lang="en-US" dirty="0"/>
              <a:t>Local market: 100%</a:t>
            </a:r>
            <a:endParaRPr lang="ru-RU" dirty="0"/>
          </a:p>
        </p:txBody>
      </p:sp>
      <p:sp>
        <p:nvSpPr>
          <p:cNvPr id="31" name="Текст 30">
            <a:extLst>
              <a:ext uri="{FF2B5EF4-FFF2-40B4-BE49-F238E27FC236}">
                <a16:creationId xmlns:a16="http://schemas.microsoft.com/office/drawing/2014/main" id="{47EF9706-BF00-455C-98C3-6986F364817C}"/>
              </a:ext>
            </a:extLst>
          </p:cNvPr>
          <p:cNvSpPr>
            <a:spLocks noGrp="1"/>
          </p:cNvSpPr>
          <p:nvPr>
            <p:ph type="body" sz="quarter" idx="32"/>
          </p:nvPr>
        </p:nvSpPr>
        <p:spPr/>
        <p:txBody>
          <a:bodyPr/>
          <a:lstStyle/>
          <a:p>
            <a:r>
              <a:rPr lang="en-US" dirty="0"/>
              <a:t>Available</a:t>
            </a:r>
            <a:endParaRPr lang="ru-RU" dirty="0"/>
          </a:p>
        </p:txBody>
      </p:sp>
      <p:sp>
        <p:nvSpPr>
          <p:cNvPr id="22" name="Текст 21">
            <a:extLst>
              <a:ext uri="{FF2B5EF4-FFF2-40B4-BE49-F238E27FC236}">
                <a16:creationId xmlns:a16="http://schemas.microsoft.com/office/drawing/2014/main" id="{37469D6A-68FD-4958-91F2-CD555DC7DC32}"/>
              </a:ext>
            </a:extLst>
          </p:cNvPr>
          <p:cNvSpPr>
            <a:spLocks noGrp="1"/>
          </p:cNvSpPr>
          <p:nvPr>
            <p:ph type="body" sz="quarter" idx="17"/>
          </p:nvPr>
        </p:nvSpPr>
        <p:spPr>
          <a:xfrm>
            <a:off x="1332775" y="6054966"/>
            <a:ext cx="3578280" cy="173978"/>
          </a:xfrm>
          <a:prstGeom prst="rect">
            <a:avLst/>
          </a:prstGeom>
        </p:spPr>
        <p:txBody>
          <a:bodyPr/>
          <a:lstStyle/>
          <a:p>
            <a:r>
              <a:rPr lang="en-US" sz="1050" dirty="0"/>
              <a:t> </a:t>
            </a:r>
            <a:r>
              <a:rPr lang="en-US" sz="1050" b="1" dirty="0" err="1">
                <a:solidFill>
                  <a:schemeClr val="bg1"/>
                </a:solidFill>
              </a:rPr>
              <a:t>Tamdy</a:t>
            </a:r>
            <a:r>
              <a:rPr lang="en-US" sz="1050" b="1" dirty="0">
                <a:solidFill>
                  <a:schemeClr val="bg1"/>
                </a:solidFill>
              </a:rPr>
              <a:t> district administration</a:t>
            </a:r>
            <a:r>
              <a:rPr lang="en-US" sz="1050" b="1" dirty="0">
                <a:solidFill>
                  <a:srgbClr val="E84E0F"/>
                </a:solidFill>
              </a:rPr>
              <a:t>     </a:t>
            </a:r>
          </a:p>
          <a:p>
            <a:r>
              <a:rPr lang="en-US" sz="1200" dirty="0"/>
              <a:t>                  </a:t>
            </a:r>
            <a:endParaRPr lang="ru-RU" sz="1200" dirty="0"/>
          </a:p>
        </p:txBody>
      </p:sp>
      <p:sp>
        <p:nvSpPr>
          <p:cNvPr id="2" name="Текст 1">
            <a:extLst>
              <a:ext uri="{FF2B5EF4-FFF2-40B4-BE49-F238E27FC236}">
                <a16:creationId xmlns:a16="http://schemas.microsoft.com/office/drawing/2014/main" id="{CF87351F-44A9-4F0F-8D57-3D199FC81AAB}"/>
              </a:ext>
            </a:extLst>
          </p:cNvPr>
          <p:cNvSpPr>
            <a:spLocks noGrp="1"/>
          </p:cNvSpPr>
          <p:nvPr>
            <p:ph type="body" sz="quarter" idx="33"/>
          </p:nvPr>
        </p:nvSpPr>
        <p:spPr>
          <a:xfrm>
            <a:off x="5259588" y="6060723"/>
            <a:ext cx="1235928" cy="182557"/>
          </a:xfrm>
        </p:spPr>
        <p:txBody>
          <a:bodyPr/>
          <a:lstStyle/>
          <a:p>
            <a:r>
              <a:rPr lang="en-US" dirty="0"/>
              <a:t>tomdi@nv.uz</a:t>
            </a:r>
            <a:endParaRPr lang="ru-RU" dirty="0"/>
          </a:p>
        </p:txBody>
      </p:sp>
      <p:sp>
        <p:nvSpPr>
          <p:cNvPr id="4" name="Текст 3">
            <a:extLst>
              <a:ext uri="{FF2B5EF4-FFF2-40B4-BE49-F238E27FC236}">
                <a16:creationId xmlns:a16="http://schemas.microsoft.com/office/drawing/2014/main" id="{99756E5A-5B11-4377-966E-F6486C4A00A1}"/>
              </a:ext>
            </a:extLst>
          </p:cNvPr>
          <p:cNvSpPr>
            <a:spLocks noGrp="1"/>
          </p:cNvSpPr>
          <p:nvPr>
            <p:ph type="body" sz="quarter" idx="34"/>
          </p:nvPr>
        </p:nvSpPr>
        <p:spPr>
          <a:xfrm>
            <a:off x="6607648" y="6081989"/>
            <a:ext cx="1235928" cy="182557"/>
          </a:xfrm>
        </p:spPr>
        <p:txBody>
          <a:bodyPr/>
          <a:lstStyle/>
          <a:p>
            <a:r>
              <a:rPr lang="ru-RU" dirty="0"/>
              <a:t>+99879 5821316</a:t>
            </a:r>
          </a:p>
        </p:txBody>
      </p:sp>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641</TotalTime>
  <Words>107</Words>
  <Application>Microsoft Office PowerPoint</Application>
  <PresentationFormat>Лист A4 (210x297 мм)</PresentationFormat>
  <Paragraphs>17</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Production of crushed stone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71</cp:revision>
  <cp:lastPrinted>2020-02-19T12:33:34Z</cp:lastPrinted>
  <dcterms:created xsi:type="dcterms:W3CDTF">2020-02-19T03:11:15Z</dcterms:created>
  <dcterms:modified xsi:type="dcterms:W3CDTF">2020-03-12T06:04:46Z</dcterms:modified>
</cp:coreProperties>
</file>