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1230" y="12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12.03.2020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351357" y="2310481"/>
            <a:ext cx="1442190" cy="307777"/>
          </a:xfrm>
          <a:prstGeom prst="rect">
            <a:avLst/>
          </a:prstGeom>
          <a:noFill/>
        </p:spPr>
        <p:txBody>
          <a:bodyPr wrap="none" rtlCol="0">
            <a:spAutoFit/>
          </a:bodyPr>
          <a:lstStyle/>
          <a:p>
            <a:pPr algn="ctr"/>
            <a:r>
              <a:rPr lang="en-US" sz="1400" b="1" dirty="0"/>
              <a:t>PROJECT COST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555356" y="3013645"/>
            <a:ext cx="1034193" cy="307777"/>
          </a:xfrm>
          <a:prstGeom prst="rect">
            <a:avLst/>
          </a:prstGeom>
          <a:noFill/>
        </p:spPr>
        <p:txBody>
          <a:bodyPr wrap="none" rtlCol="0">
            <a:spAutoFit/>
          </a:bodyPr>
          <a:lstStyle/>
          <a:p>
            <a:pPr algn="ctr"/>
            <a:r>
              <a:rPr lang="en-US" sz="1400" b="1" dirty="0"/>
              <a:t>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44895" y="3963930"/>
            <a:ext cx="2055114" cy="307777"/>
          </a:xfrm>
          <a:prstGeom prst="rect">
            <a:avLst/>
          </a:prstGeom>
          <a:noFill/>
        </p:spPr>
        <p:txBody>
          <a:bodyPr wrap="none" rtlCol="0">
            <a:spAutoFit/>
          </a:bodyPr>
          <a:lstStyle/>
          <a:p>
            <a:pPr algn="ctr"/>
            <a:r>
              <a:rPr lang="en-US" sz="1400" b="1" dirty="0"/>
              <a:t>PROJECT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569711" y="2310481"/>
            <a:ext cx="1936749" cy="307777"/>
          </a:xfrm>
          <a:prstGeom prst="rect">
            <a:avLst/>
          </a:prstGeom>
          <a:noFill/>
        </p:spPr>
        <p:txBody>
          <a:bodyPr wrap="none" rtlCol="0">
            <a:spAutoFit/>
          </a:bodyPr>
          <a:lstStyle/>
          <a:p>
            <a:pPr algn="ctr"/>
            <a:r>
              <a:rPr lang="en-US" sz="1400" b="1" dirty="0"/>
              <a:t>INVESTMENT NEEDS</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5001433" y="3013645"/>
            <a:ext cx="1073306" cy="307777"/>
          </a:xfrm>
          <a:prstGeom prst="rect">
            <a:avLst/>
          </a:prstGeom>
          <a:noFill/>
        </p:spPr>
        <p:txBody>
          <a:bodyPr wrap="none" rtlCol="0">
            <a:spAutoFit/>
          </a:bodyPr>
          <a:lstStyle/>
          <a:p>
            <a:pPr algn="ctr"/>
            <a:r>
              <a:rPr lang="en-US" sz="1400" b="1" dirty="0"/>
              <a:t>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5027369" y="3963930"/>
            <a:ext cx="1021433" cy="307777"/>
          </a:xfrm>
          <a:prstGeom prst="rect">
            <a:avLst/>
          </a:prstGeom>
          <a:noFill/>
        </p:spPr>
        <p:txBody>
          <a:bodyPr wrap="none" rtlCol="0">
            <a:spAutoFit/>
          </a:bodyPr>
          <a:lstStyle/>
          <a:p>
            <a:pPr algn="ctr"/>
            <a:r>
              <a:rPr lang="en-US" sz="1400" b="1" dirty="0"/>
              <a:t>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671503" y="4665181"/>
            <a:ext cx="1733168" cy="523220"/>
          </a:xfrm>
          <a:prstGeom prst="rect">
            <a:avLst/>
          </a:prstGeom>
          <a:noFill/>
        </p:spPr>
        <p:txBody>
          <a:bodyPr wrap="none" rtlCol="0">
            <a:spAutoFit/>
          </a:bodyPr>
          <a:lstStyle/>
          <a:p>
            <a:pPr algn="ctr"/>
            <a:r>
              <a:rPr lang="en-US" sz="1400" b="1" dirty="0"/>
              <a:t>PROPER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83" name="Текст 87">
            <a:extLst>
              <a:ext uri="{FF2B5EF4-FFF2-40B4-BE49-F238E27FC236}">
                <a16:creationId xmlns:a16="http://schemas.microsoft.com/office/drawing/2014/main" id="{1A8418A7-6B50-4F36-B586-213B58918967}"/>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84" name="TextBox 83">
            <a:extLst>
              <a:ext uri="{FF2B5EF4-FFF2-40B4-BE49-F238E27FC236}">
                <a16:creationId xmlns:a16="http://schemas.microsoft.com/office/drawing/2014/main" id="{F6919D40-14F3-483F-A1F7-0E510D6698E1}"/>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85" name="TextBox 84">
            <a:extLst>
              <a:ext uri="{FF2B5EF4-FFF2-40B4-BE49-F238E27FC236}">
                <a16:creationId xmlns:a16="http://schemas.microsoft.com/office/drawing/2014/main" id="{9A07DC2D-2955-4EDF-AE69-770D870071B9}"/>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86" name="TextBox 85">
            <a:extLst>
              <a:ext uri="{FF2B5EF4-FFF2-40B4-BE49-F238E27FC236}">
                <a16:creationId xmlns:a16="http://schemas.microsoft.com/office/drawing/2014/main" id="{0F9630A4-8AE0-486A-B181-CFAD6FB86E1B}"/>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87" name="TextBox 86">
            <a:extLst>
              <a:ext uri="{FF2B5EF4-FFF2-40B4-BE49-F238E27FC236}">
                <a16:creationId xmlns:a16="http://schemas.microsoft.com/office/drawing/2014/main" id="{8CED8D89-B19A-4ABB-B48E-D4C0A0FD6854}"/>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88" name="TextBox 87">
            <a:extLst>
              <a:ext uri="{FF2B5EF4-FFF2-40B4-BE49-F238E27FC236}">
                <a16:creationId xmlns:a16="http://schemas.microsoft.com/office/drawing/2014/main" id="{B21E7E9E-17BD-44E1-9F55-31019E660DD6}"/>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89" name="Рисунок 88" descr="Конверт">
            <a:extLst>
              <a:ext uri="{FF2B5EF4-FFF2-40B4-BE49-F238E27FC236}">
                <a16:creationId xmlns:a16="http://schemas.microsoft.com/office/drawing/2014/main" id="{B1B03028-6F9E-41BC-8E2A-F69C1CAA1DC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90" name="Рисунок 89" descr="Смартфон">
            <a:extLst>
              <a:ext uri="{FF2B5EF4-FFF2-40B4-BE49-F238E27FC236}">
                <a16:creationId xmlns:a16="http://schemas.microsoft.com/office/drawing/2014/main" id="{2193674D-24F7-4CB7-9DEC-AED6409B601C}"/>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91" name="Рисунок 90" descr="Конверт">
            <a:extLst>
              <a:ext uri="{FF2B5EF4-FFF2-40B4-BE49-F238E27FC236}">
                <a16:creationId xmlns:a16="http://schemas.microsoft.com/office/drawing/2014/main" id="{CF3C3CB5-D020-47A3-A6CE-C40B0C445A9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92" name="Рисунок 91" descr="Смартфон">
            <a:extLst>
              <a:ext uri="{FF2B5EF4-FFF2-40B4-BE49-F238E27FC236}">
                <a16:creationId xmlns:a16="http://schemas.microsoft.com/office/drawing/2014/main" id="{CF59CB18-C7FD-4331-BFA6-EDF9966E533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93" name="Рисунок 92" descr="Конверт">
            <a:extLst>
              <a:ext uri="{FF2B5EF4-FFF2-40B4-BE49-F238E27FC236}">
                <a16:creationId xmlns:a16="http://schemas.microsoft.com/office/drawing/2014/main" id="{5E7C92CD-AF49-407F-B491-D91E05A7723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088332"/>
            <a:ext cx="191136" cy="191136"/>
          </a:xfrm>
          <a:prstGeom prst="rect">
            <a:avLst/>
          </a:prstGeom>
        </p:spPr>
      </p:pic>
      <p:pic>
        <p:nvPicPr>
          <p:cNvPr id="94" name="Рисунок 93" descr="Смартфон">
            <a:extLst>
              <a:ext uri="{FF2B5EF4-FFF2-40B4-BE49-F238E27FC236}">
                <a16:creationId xmlns:a16="http://schemas.microsoft.com/office/drawing/2014/main" id="{FD037406-A154-46B4-B2D7-011875B7A7A0}"/>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085302"/>
            <a:ext cx="197196" cy="197196"/>
          </a:xfrm>
          <a:prstGeom prst="rect">
            <a:avLst/>
          </a:prstGeom>
        </p:spPr>
      </p:pic>
      <p:sp>
        <p:nvSpPr>
          <p:cNvPr id="95" name="Текст 87">
            <a:extLst>
              <a:ext uri="{FF2B5EF4-FFF2-40B4-BE49-F238E27FC236}">
                <a16:creationId xmlns:a16="http://schemas.microsoft.com/office/drawing/2014/main" id="{3EDD2F5A-D87B-4910-AD0D-B8E93DEB7907}"/>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6" name="Текст 87">
            <a:extLst>
              <a:ext uri="{FF2B5EF4-FFF2-40B4-BE49-F238E27FC236}">
                <a16:creationId xmlns:a16="http://schemas.microsoft.com/office/drawing/2014/main" id="{5709A290-4A3C-4BA1-8862-4340D91E1A89}"/>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477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235D0632-D700-454D-8D07-27474DEDFB6D}"/>
              </a:ext>
            </a:extLst>
          </p:cNvPr>
          <p:cNvSpPr>
            <a:spLocks noGrp="1"/>
          </p:cNvSpPr>
          <p:nvPr>
            <p:ph type="title"/>
          </p:nvPr>
        </p:nvSpPr>
        <p:spPr>
          <a:xfrm>
            <a:off x="390714" y="167069"/>
            <a:ext cx="4030284" cy="377402"/>
          </a:xfrm>
        </p:spPr>
        <p:txBody>
          <a:bodyPr/>
          <a:lstStyle/>
          <a:p>
            <a:r>
              <a:rPr lang="en-US" dirty="0"/>
              <a:t>Production of gypsum binder</a:t>
            </a:r>
            <a:endParaRPr lang="ru-RU" dirty="0"/>
          </a:p>
        </p:txBody>
      </p:sp>
      <p:sp>
        <p:nvSpPr>
          <p:cNvPr id="6" name="Текст 5">
            <a:extLst>
              <a:ext uri="{FF2B5EF4-FFF2-40B4-BE49-F238E27FC236}">
                <a16:creationId xmlns:a16="http://schemas.microsoft.com/office/drawing/2014/main" id="{E7712314-84EB-41F5-9DDF-C6EDEB3E131C}"/>
              </a:ext>
            </a:extLst>
          </p:cNvPr>
          <p:cNvSpPr>
            <a:spLocks noGrp="1"/>
          </p:cNvSpPr>
          <p:nvPr>
            <p:ph type="body" sz="quarter" idx="20"/>
          </p:nvPr>
        </p:nvSpPr>
        <p:spPr>
          <a:xfrm>
            <a:off x="390714" y="582821"/>
            <a:ext cx="7160945" cy="797785"/>
          </a:xfrm>
        </p:spPr>
        <p:txBody>
          <a:bodyPr/>
          <a:lstStyle/>
          <a:p>
            <a:r>
              <a:rPr lang="en-US" sz="1400" b="1" dirty="0"/>
              <a:t>Production of high-quality gypsum binder based on new energy effective technologies to increase production efficiency and reduce production costs. The product is at high demand, driven by the construction boom in the country. It is also used for  production of various products like drywalls. The production is based on local resource base</a:t>
            </a:r>
            <a:endParaRPr lang="ru-RU" sz="1400" b="1" dirty="0"/>
          </a:p>
        </p:txBody>
      </p:sp>
      <p:sp>
        <p:nvSpPr>
          <p:cNvPr id="7" name="Текст 6">
            <a:extLst>
              <a:ext uri="{FF2B5EF4-FFF2-40B4-BE49-F238E27FC236}">
                <a16:creationId xmlns:a16="http://schemas.microsoft.com/office/drawing/2014/main" id="{A0B62EA8-246E-4BF8-8178-6314D4287ED6}"/>
              </a:ext>
            </a:extLst>
          </p:cNvPr>
          <p:cNvSpPr>
            <a:spLocks noGrp="1"/>
          </p:cNvSpPr>
          <p:nvPr>
            <p:ph type="body" sz="quarter" idx="23"/>
          </p:nvPr>
        </p:nvSpPr>
        <p:spPr/>
        <p:txBody>
          <a:bodyPr/>
          <a:lstStyle/>
          <a:p>
            <a:r>
              <a:rPr lang="en-US" dirty="0"/>
              <a:t>$2.</a:t>
            </a:r>
            <a:r>
              <a:rPr lang="uz-Cyrl-UZ" dirty="0"/>
              <a:t>1 </a:t>
            </a:r>
            <a:r>
              <a:rPr lang="en-US" dirty="0" err="1"/>
              <a:t>mln</a:t>
            </a:r>
            <a:r>
              <a:rPr lang="en-US" dirty="0"/>
              <a:t>.</a:t>
            </a:r>
            <a:endParaRPr lang="ru-RU" dirty="0"/>
          </a:p>
        </p:txBody>
      </p:sp>
      <p:sp>
        <p:nvSpPr>
          <p:cNvPr id="8" name="Текст 7">
            <a:extLst>
              <a:ext uri="{FF2B5EF4-FFF2-40B4-BE49-F238E27FC236}">
                <a16:creationId xmlns:a16="http://schemas.microsoft.com/office/drawing/2014/main" id="{79349A3D-C3EB-479F-836A-AEE13065E2E7}"/>
              </a:ext>
            </a:extLst>
          </p:cNvPr>
          <p:cNvSpPr>
            <a:spLocks noGrp="1"/>
          </p:cNvSpPr>
          <p:nvPr>
            <p:ph type="body" sz="quarter" idx="26"/>
          </p:nvPr>
        </p:nvSpPr>
        <p:spPr/>
        <p:txBody>
          <a:bodyPr/>
          <a:lstStyle/>
          <a:p>
            <a:r>
              <a:rPr lang="uz-Cyrl-UZ" dirty="0"/>
              <a:t>50</a:t>
            </a:r>
            <a:r>
              <a:rPr lang="en-US" dirty="0"/>
              <a:t>’</a:t>
            </a:r>
            <a:r>
              <a:rPr lang="uz-Cyrl-UZ" dirty="0"/>
              <a:t>000 </a:t>
            </a:r>
            <a:r>
              <a:rPr lang="en-US" dirty="0"/>
              <a:t>tons</a:t>
            </a:r>
            <a:endParaRPr lang="ru-RU" dirty="0"/>
          </a:p>
        </p:txBody>
      </p:sp>
      <p:sp>
        <p:nvSpPr>
          <p:cNvPr id="9" name="Текст 8">
            <a:extLst>
              <a:ext uri="{FF2B5EF4-FFF2-40B4-BE49-F238E27FC236}">
                <a16:creationId xmlns:a16="http://schemas.microsoft.com/office/drawing/2014/main" id="{1544154B-6D88-4534-BF47-5054787C619D}"/>
              </a:ext>
            </a:extLst>
          </p:cNvPr>
          <p:cNvSpPr>
            <a:spLocks noGrp="1"/>
          </p:cNvSpPr>
          <p:nvPr>
            <p:ph type="body" sz="quarter" idx="27"/>
          </p:nvPr>
        </p:nvSpPr>
        <p:spPr/>
        <p:txBody>
          <a:bodyPr/>
          <a:lstStyle/>
          <a:p>
            <a:r>
              <a:rPr lang="en-US" dirty="0"/>
              <a:t>IRR </a:t>
            </a:r>
            <a:r>
              <a:rPr lang="uz-Cyrl-UZ" dirty="0"/>
              <a:t>19,2</a:t>
            </a:r>
            <a:r>
              <a:rPr lang="en-US" dirty="0"/>
              <a:t> %</a:t>
            </a:r>
          </a:p>
          <a:p>
            <a:r>
              <a:rPr lang="en-US" dirty="0"/>
              <a:t>NPV $</a:t>
            </a:r>
            <a:r>
              <a:rPr lang="uz-Cyrl-UZ" dirty="0"/>
              <a:t>1</a:t>
            </a:r>
            <a:r>
              <a:rPr lang="en-US" dirty="0"/>
              <a:t>,</a:t>
            </a:r>
            <a:r>
              <a:rPr lang="uz-Cyrl-UZ" dirty="0"/>
              <a:t>5</a:t>
            </a:r>
            <a:r>
              <a:rPr lang="en-US" dirty="0"/>
              <a:t> </a:t>
            </a:r>
            <a:r>
              <a:rPr lang="en-US" dirty="0" err="1"/>
              <a:t>mln</a:t>
            </a:r>
            <a:endParaRPr lang="ru-RU" dirty="0"/>
          </a:p>
        </p:txBody>
      </p:sp>
      <p:sp>
        <p:nvSpPr>
          <p:cNvPr id="10" name="Текст 9">
            <a:extLst>
              <a:ext uri="{FF2B5EF4-FFF2-40B4-BE49-F238E27FC236}">
                <a16:creationId xmlns:a16="http://schemas.microsoft.com/office/drawing/2014/main" id="{0E750573-A492-489A-B3F7-00D1F79CBC7F}"/>
              </a:ext>
            </a:extLst>
          </p:cNvPr>
          <p:cNvSpPr>
            <a:spLocks noGrp="1"/>
          </p:cNvSpPr>
          <p:nvPr>
            <p:ph type="body" sz="quarter" idx="28"/>
          </p:nvPr>
        </p:nvSpPr>
        <p:spPr/>
        <p:txBody>
          <a:bodyPr/>
          <a:lstStyle/>
          <a:p>
            <a:r>
              <a:rPr lang="en-US"/>
              <a:t>43 months</a:t>
            </a:r>
            <a:endParaRPr lang="ru-RU" dirty="0"/>
          </a:p>
        </p:txBody>
      </p:sp>
      <p:sp>
        <p:nvSpPr>
          <p:cNvPr id="11" name="Текст 10">
            <a:extLst>
              <a:ext uri="{FF2B5EF4-FFF2-40B4-BE49-F238E27FC236}">
                <a16:creationId xmlns:a16="http://schemas.microsoft.com/office/drawing/2014/main" id="{27A1C410-52A2-4676-A5B0-F48EB93C7D4D}"/>
              </a:ext>
            </a:extLst>
          </p:cNvPr>
          <p:cNvSpPr>
            <a:spLocks noGrp="1"/>
          </p:cNvSpPr>
          <p:nvPr>
            <p:ph type="body" sz="quarter" idx="29"/>
          </p:nvPr>
        </p:nvSpPr>
        <p:spPr/>
        <p:txBody>
          <a:bodyPr/>
          <a:lstStyle/>
          <a:p>
            <a:r>
              <a:rPr lang="en-US" dirty="0"/>
              <a:t>$2.</a:t>
            </a:r>
            <a:r>
              <a:rPr lang="uz-Cyrl-UZ" dirty="0"/>
              <a:t>1 </a:t>
            </a:r>
            <a:r>
              <a:rPr lang="en-US" dirty="0" err="1"/>
              <a:t>mln</a:t>
            </a:r>
            <a:r>
              <a:rPr lang="en-US" dirty="0"/>
              <a:t>.</a:t>
            </a:r>
            <a:endParaRPr lang="ru-RU" dirty="0"/>
          </a:p>
        </p:txBody>
      </p:sp>
      <p:sp>
        <p:nvSpPr>
          <p:cNvPr id="12" name="Текст 11">
            <a:extLst>
              <a:ext uri="{FF2B5EF4-FFF2-40B4-BE49-F238E27FC236}">
                <a16:creationId xmlns:a16="http://schemas.microsoft.com/office/drawing/2014/main" id="{C17B32E6-96F2-4EA1-A622-52FF86C5E73E}"/>
              </a:ext>
            </a:extLst>
          </p:cNvPr>
          <p:cNvSpPr>
            <a:spLocks noGrp="1"/>
          </p:cNvSpPr>
          <p:nvPr>
            <p:ph type="body" sz="quarter" idx="30"/>
          </p:nvPr>
        </p:nvSpPr>
        <p:spPr/>
        <p:txBody>
          <a:bodyPr/>
          <a:lstStyle/>
          <a:p>
            <a:r>
              <a:rPr lang="en-US" dirty="0"/>
              <a:t>Samarkand region, </a:t>
            </a:r>
            <a:r>
              <a:rPr lang="en-US" dirty="0" err="1"/>
              <a:t>Kattakurgan</a:t>
            </a:r>
            <a:r>
              <a:rPr lang="en-US" dirty="0"/>
              <a:t> city</a:t>
            </a:r>
            <a:endParaRPr lang="ru-RU" dirty="0"/>
          </a:p>
        </p:txBody>
      </p:sp>
      <p:sp>
        <p:nvSpPr>
          <p:cNvPr id="13" name="Текст 12">
            <a:extLst>
              <a:ext uri="{FF2B5EF4-FFF2-40B4-BE49-F238E27FC236}">
                <a16:creationId xmlns:a16="http://schemas.microsoft.com/office/drawing/2014/main" id="{8CC30A94-0252-411A-85E5-EFDCE6E3B2BA}"/>
              </a:ext>
            </a:extLst>
          </p:cNvPr>
          <p:cNvSpPr>
            <a:spLocks noGrp="1"/>
          </p:cNvSpPr>
          <p:nvPr>
            <p:ph type="body" sz="quarter" idx="31"/>
          </p:nvPr>
        </p:nvSpPr>
        <p:spPr/>
        <p:txBody>
          <a:bodyPr/>
          <a:lstStyle/>
          <a:p>
            <a:r>
              <a:rPr lang="en-US" dirty="0"/>
              <a:t>Local market</a:t>
            </a:r>
            <a:endParaRPr lang="ru-RU" dirty="0"/>
          </a:p>
        </p:txBody>
      </p:sp>
      <p:sp>
        <p:nvSpPr>
          <p:cNvPr id="14" name="Текст 13">
            <a:extLst>
              <a:ext uri="{FF2B5EF4-FFF2-40B4-BE49-F238E27FC236}">
                <a16:creationId xmlns:a16="http://schemas.microsoft.com/office/drawing/2014/main" id="{FB621EE0-B38E-40D1-95B8-E931EB9EA6E2}"/>
              </a:ext>
            </a:extLst>
          </p:cNvPr>
          <p:cNvSpPr>
            <a:spLocks noGrp="1"/>
          </p:cNvSpPr>
          <p:nvPr>
            <p:ph type="body" sz="quarter" idx="32"/>
          </p:nvPr>
        </p:nvSpPr>
        <p:spPr/>
        <p:txBody>
          <a:bodyPr/>
          <a:lstStyle/>
          <a:p>
            <a:r>
              <a:rPr lang="en-US" dirty="0"/>
              <a:t>Available </a:t>
            </a:r>
            <a:endParaRPr lang="ru-RU" dirty="0"/>
          </a:p>
        </p:txBody>
      </p:sp>
      <p:sp>
        <p:nvSpPr>
          <p:cNvPr id="15" name="Текст 14">
            <a:extLst>
              <a:ext uri="{FF2B5EF4-FFF2-40B4-BE49-F238E27FC236}">
                <a16:creationId xmlns:a16="http://schemas.microsoft.com/office/drawing/2014/main" id="{F6DF85F0-C13E-4EAE-BA64-296847D9A420}"/>
              </a:ext>
            </a:extLst>
          </p:cNvPr>
          <p:cNvSpPr>
            <a:spLocks noGrp="1"/>
          </p:cNvSpPr>
          <p:nvPr>
            <p:ph type="body" sz="quarter" idx="17"/>
          </p:nvPr>
        </p:nvSpPr>
        <p:spPr/>
        <p:txBody>
          <a:bodyPr/>
          <a:lstStyle/>
          <a:p>
            <a:r>
              <a:rPr lang="en-US" b="1" dirty="0" err="1"/>
              <a:t>Kattakurgan</a:t>
            </a:r>
            <a:r>
              <a:rPr lang="en-US" b="1" dirty="0"/>
              <a:t> city administration </a:t>
            </a:r>
            <a:endParaRPr lang="ru-RU" b="1" dirty="0"/>
          </a:p>
        </p:txBody>
      </p:sp>
      <p:sp>
        <p:nvSpPr>
          <p:cNvPr id="16" name="Текст 15">
            <a:extLst>
              <a:ext uri="{FF2B5EF4-FFF2-40B4-BE49-F238E27FC236}">
                <a16:creationId xmlns:a16="http://schemas.microsoft.com/office/drawing/2014/main" id="{D1992FB9-6622-49D5-B0D5-0CFCA12452AB}"/>
              </a:ext>
            </a:extLst>
          </p:cNvPr>
          <p:cNvSpPr>
            <a:spLocks noGrp="1"/>
          </p:cNvSpPr>
          <p:nvPr>
            <p:ph type="body" sz="quarter" idx="33"/>
          </p:nvPr>
        </p:nvSpPr>
        <p:spPr>
          <a:xfrm>
            <a:off x="5259588" y="6064629"/>
            <a:ext cx="1235928" cy="182557"/>
          </a:xfrm>
        </p:spPr>
        <p:txBody>
          <a:bodyPr/>
          <a:lstStyle/>
          <a:p>
            <a:r>
              <a:rPr lang="en-US" dirty="0"/>
              <a:t>kattaqurgon@samarkand.uz</a:t>
            </a:r>
            <a:endParaRPr lang="ru-RU" dirty="0"/>
          </a:p>
        </p:txBody>
      </p:sp>
      <p:sp>
        <p:nvSpPr>
          <p:cNvPr id="17" name="Текст 16">
            <a:extLst>
              <a:ext uri="{FF2B5EF4-FFF2-40B4-BE49-F238E27FC236}">
                <a16:creationId xmlns:a16="http://schemas.microsoft.com/office/drawing/2014/main" id="{14B5D9BC-A425-4F27-8B2F-A0123C0E0C0B}"/>
              </a:ext>
            </a:extLst>
          </p:cNvPr>
          <p:cNvSpPr>
            <a:spLocks noGrp="1"/>
          </p:cNvSpPr>
          <p:nvPr>
            <p:ph type="body" sz="quarter" idx="34"/>
          </p:nvPr>
        </p:nvSpPr>
        <p:spPr>
          <a:xfrm>
            <a:off x="6625600" y="6092622"/>
            <a:ext cx="1235928" cy="182557"/>
          </a:xfrm>
        </p:spPr>
        <p:txBody>
          <a:bodyPr/>
          <a:lstStyle/>
          <a:p>
            <a:r>
              <a:rPr lang="uz-Cyrl-UZ" dirty="0"/>
              <a:t>+99866 2319802 </a:t>
            </a:r>
            <a:endParaRPr lang="ru-RU" dirty="0"/>
          </a:p>
        </p:txBody>
      </p:sp>
      <p:pic>
        <p:nvPicPr>
          <p:cNvPr id="23" name="Рисунок 22">
            <a:extLst>
              <a:ext uri="{FF2B5EF4-FFF2-40B4-BE49-F238E27FC236}">
                <a16:creationId xmlns:a16="http://schemas.microsoft.com/office/drawing/2014/main" id="{94F9A26D-655B-4F2D-B7BB-A0EAEBB7C6B3}"/>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18671" r="18671"/>
          <a:stretch>
            <a:fillRect/>
          </a:stretch>
        </p:blipFill>
        <p:spPr/>
      </p:pic>
      <p:pic>
        <p:nvPicPr>
          <p:cNvPr id="31" name="Рисунок 30">
            <a:extLst>
              <a:ext uri="{FF2B5EF4-FFF2-40B4-BE49-F238E27FC236}">
                <a16:creationId xmlns:a16="http://schemas.microsoft.com/office/drawing/2014/main" id="{7EFC1768-A626-499D-809D-C87BC2C2AC6C}"/>
              </a:ext>
            </a:extLst>
          </p:cNvPr>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17246" r="17246"/>
          <a:stretch>
            <a:fillRect/>
          </a:stretch>
        </p:blipFill>
        <p:spPr/>
      </p:pic>
      <p:pic>
        <p:nvPicPr>
          <p:cNvPr id="19" name="Рисунок 18">
            <a:extLst>
              <a:ext uri="{FF2B5EF4-FFF2-40B4-BE49-F238E27FC236}">
                <a16:creationId xmlns:a16="http://schemas.microsoft.com/office/drawing/2014/main" id="{17157E69-5588-424E-8C73-AC287307342D}"/>
              </a:ext>
            </a:extLst>
          </p:cNvPr>
          <p:cNvPicPr>
            <a:picLocks noGrp="1" noChangeAspect="1"/>
          </p:cNvPicPr>
          <p:nvPr>
            <p:ph type="pic" sz="quarter" idx="14"/>
          </p:nvPr>
        </p:nvPicPr>
        <p:blipFill>
          <a:blip r:embed="rId4">
            <a:extLst>
              <a:ext uri="{28A0092B-C50C-407E-A947-70E740481C1C}">
                <a14:useLocalDpi xmlns:a14="http://schemas.microsoft.com/office/drawing/2010/main" val="0"/>
              </a:ext>
            </a:extLst>
          </a:blip>
          <a:srcRect l="13332" r="13332"/>
          <a:stretch>
            <a:fillRect/>
          </a:stretch>
        </p:blipFill>
        <p:spPr/>
      </p:pic>
    </p:spTree>
    <p:extLst>
      <p:ext uri="{BB962C8B-B14F-4D97-AF65-F5344CB8AC3E}">
        <p14:creationId xmlns:p14="http://schemas.microsoft.com/office/powerpoint/2010/main" val="16599123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658</TotalTime>
  <Words>104</Words>
  <Application>Microsoft Office PowerPoint</Application>
  <PresentationFormat>Лист A4 (210x297 мм)</PresentationFormat>
  <Paragraphs>14</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Production of gypsum binder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Muhridin Abdujalilov</cp:lastModifiedBy>
  <cp:revision>71</cp:revision>
  <cp:lastPrinted>2020-02-19T12:33:34Z</cp:lastPrinted>
  <dcterms:created xsi:type="dcterms:W3CDTF">2020-02-19T03:11:15Z</dcterms:created>
  <dcterms:modified xsi:type="dcterms:W3CDTF">2020-03-12T06:03:30Z</dcterms:modified>
</cp:coreProperties>
</file>