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04.04.2020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7AEA32E-51AA-4883-8229-4CA9749182D0}"/>
              </a:ext>
            </a:extLst>
          </p:cNvPr>
          <p:cNvSpPr>
            <a:spLocks noGrp="1"/>
          </p:cNvSpPr>
          <p:nvPr>
            <p:ph type="title"/>
          </p:nvPr>
        </p:nvSpPr>
        <p:spPr>
          <a:xfrm>
            <a:off x="430736" y="267099"/>
            <a:ext cx="1887967" cy="377402"/>
          </a:xfrm>
        </p:spPr>
        <p:txBody>
          <a:bodyPr/>
          <a:lstStyle/>
          <a:p>
            <a:r>
              <a:rPr lang="en-US" dirty="0"/>
              <a:t>Paving tiles</a:t>
            </a:r>
            <a:endParaRPr lang="ru-RU" dirty="0"/>
          </a:p>
        </p:txBody>
      </p:sp>
      <p:sp>
        <p:nvSpPr>
          <p:cNvPr id="6" name="Текст 5">
            <a:extLst>
              <a:ext uri="{FF2B5EF4-FFF2-40B4-BE49-F238E27FC236}">
                <a16:creationId xmlns:a16="http://schemas.microsoft.com/office/drawing/2014/main" id="{F81AF8D6-B113-43C4-A8E5-41D4AD8F91A3}"/>
              </a:ext>
            </a:extLst>
          </p:cNvPr>
          <p:cNvSpPr>
            <a:spLocks noGrp="1"/>
          </p:cNvSpPr>
          <p:nvPr>
            <p:ph type="body" sz="quarter" idx="20"/>
          </p:nvPr>
        </p:nvSpPr>
        <p:spPr>
          <a:xfrm>
            <a:off x="430737" y="612993"/>
            <a:ext cx="7069022" cy="1013816"/>
          </a:xfrm>
        </p:spPr>
        <p:txBody>
          <a:bodyPr/>
          <a:lstStyle/>
          <a:p>
            <a:r>
              <a:rPr lang="en-US" sz="1400" b="1" dirty="0"/>
              <a:t>Following the booming construction sector, the demand for high quality construction materials, including outdoor finishing materials like paving tiles is increasing. Production is based on local resource base and supported by qualified personnel and low operational costs</a:t>
            </a:r>
            <a:endParaRPr lang="ru-RU" sz="1400" b="1" dirty="0"/>
          </a:p>
        </p:txBody>
      </p:sp>
      <p:sp>
        <p:nvSpPr>
          <p:cNvPr id="7" name="Текст 6">
            <a:extLst>
              <a:ext uri="{FF2B5EF4-FFF2-40B4-BE49-F238E27FC236}">
                <a16:creationId xmlns:a16="http://schemas.microsoft.com/office/drawing/2014/main" id="{D9799380-EDA4-4E18-B285-E12CFF7146ED}"/>
              </a:ext>
            </a:extLst>
          </p:cNvPr>
          <p:cNvSpPr>
            <a:spLocks noGrp="1"/>
          </p:cNvSpPr>
          <p:nvPr>
            <p:ph type="body" sz="quarter" idx="23"/>
          </p:nvPr>
        </p:nvSpPr>
        <p:spPr/>
        <p:txBody>
          <a:bodyPr/>
          <a:lstStyle/>
          <a:p>
            <a:r>
              <a:rPr lang="en-US" dirty="0"/>
              <a:t>$</a:t>
            </a:r>
            <a:r>
              <a:rPr lang="ru-RU" dirty="0"/>
              <a:t>0,3</a:t>
            </a:r>
            <a:r>
              <a:rPr lang="en-US" dirty="0"/>
              <a:t> </a:t>
            </a:r>
            <a:r>
              <a:rPr lang="en-US" dirty="0" err="1"/>
              <a:t>mln</a:t>
            </a:r>
            <a:endParaRPr lang="ru-RU" dirty="0"/>
          </a:p>
        </p:txBody>
      </p:sp>
      <p:sp>
        <p:nvSpPr>
          <p:cNvPr id="8" name="Текст 7">
            <a:extLst>
              <a:ext uri="{FF2B5EF4-FFF2-40B4-BE49-F238E27FC236}">
                <a16:creationId xmlns:a16="http://schemas.microsoft.com/office/drawing/2014/main" id="{8291265E-947A-490A-8DA1-D28D826BD5DA}"/>
              </a:ext>
            </a:extLst>
          </p:cNvPr>
          <p:cNvSpPr>
            <a:spLocks noGrp="1"/>
          </p:cNvSpPr>
          <p:nvPr>
            <p:ph type="body" sz="quarter" idx="26"/>
          </p:nvPr>
        </p:nvSpPr>
        <p:spPr/>
        <p:txBody>
          <a:bodyPr/>
          <a:lstStyle/>
          <a:p>
            <a:r>
              <a:rPr lang="ru-RU" dirty="0"/>
              <a:t>650 </a:t>
            </a:r>
            <a:r>
              <a:rPr lang="en-US" dirty="0"/>
              <a:t>thousand pieces</a:t>
            </a:r>
            <a:endParaRPr lang="ru-RU" dirty="0"/>
          </a:p>
        </p:txBody>
      </p:sp>
      <p:sp>
        <p:nvSpPr>
          <p:cNvPr id="9" name="Текст 8">
            <a:extLst>
              <a:ext uri="{FF2B5EF4-FFF2-40B4-BE49-F238E27FC236}">
                <a16:creationId xmlns:a16="http://schemas.microsoft.com/office/drawing/2014/main" id="{7229C4C0-867E-4C2A-A148-75E6F6BC51E5}"/>
              </a:ext>
            </a:extLst>
          </p:cNvPr>
          <p:cNvSpPr>
            <a:spLocks noGrp="1"/>
          </p:cNvSpPr>
          <p:nvPr>
            <p:ph type="body" sz="quarter" idx="27"/>
          </p:nvPr>
        </p:nvSpPr>
        <p:spPr/>
        <p:txBody>
          <a:bodyPr/>
          <a:lstStyle/>
          <a:p>
            <a:r>
              <a:rPr lang="en-US" dirty="0"/>
              <a:t>IRR: </a:t>
            </a:r>
            <a:r>
              <a:rPr lang="ru-RU" dirty="0"/>
              <a:t>30,8</a:t>
            </a:r>
            <a:r>
              <a:rPr lang="en-US" dirty="0"/>
              <a:t>%</a:t>
            </a:r>
          </a:p>
          <a:p>
            <a:r>
              <a:rPr lang="en-US" dirty="0"/>
              <a:t>NPV: $</a:t>
            </a:r>
            <a:r>
              <a:rPr lang="ru-RU" dirty="0"/>
              <a:t>0,</a:t>
            </a:r>
            <a:r>
              <a:rPr lang="en-US" dirty="0"/>
              <a:t>4 </a:t>
            </a:r>
            <a:r>
              <a:rPr lang="en-US" dirty="0" err="1"/>
              <a:t>mln</a:t>
            </a:r>
            <a:endParaRPr lang="ru-RU" dirty="0"/>
          </a:p>
        </p:txBody>
      </p:sp>
      <p:sp>
        <p:nvSpPr>
          <p:cNvPr id="10" name="Текст 9">
            <a:extLst>
              <a:ext uri="{FF2B5EF4-FFF2-40B4-BE49-F238E27FC236}">
                <a16:creationId xmlns:a16="http://schemas.microsoft.com/office/drawing/2014/main" id="{A9EB2E03-3311-404F-BB19-DBD0DD964EA4}"/>
              </a:ext>
            </a:extLst>
          </p:cNvPr>
          <p:cNvSpPr>
            <a:spLocks noGrp="1"/>
          </p:cNvSpPr>
          <p:nvPr>
            <p:ph type="body" sz="quarter" idx="28"/>
          </p:nvPr>
        </p:nvSpPr>
        <p:spPr/>
        <p:txBody>
          <a:bodyPr/>
          <a:lstStyle/>
          <a:p>
            <a:r>
              <a:rPr lang="ru-RU" dirty="0"/>
              <a:t>34 </a:t>
            </a:r>
            <a:r>
              <a:rPr lang="en-US"/>
              <a:t>months</a:t>
            </a:r>
            <a:endParaRPr lang="ru-RU" dirty="0"/>
          </a:p>
        </p:txBody>
      </p:sp>
      <p:sp>
        <p:nvSpPr>
          <p:cNvPr id="11" name="Текст 10">
            <a:extLst>
              <a:ext uri="{FF2B5EF4-FFF2-40B4-BE49-F238E27FC236}">
                <a16:creationId xmlns:a16="http://schemas.microsoft.com/office/drawing/2014/main" id="{234E1147-B7CA-4DC4-B04C-A0F3CF3EFE31}"/>
              </a:ext>
            </a:extLst>
          </p:cNvPr>
          <p:cNvSpPr>
            <a:spLocks noGrp="1"/>
          </p:cNvSpPr>
          <p:nvPr>
            <p:ph type="body" sz="quarter" idx="29"/>
          </p:nvPr>
        </p:nvSpPr>
        <p:spPr/>
        <p:txBody>
          <a:bodyPr/>
          <a:lstStyle/>
          <a:p>
            <a:r>
              <a:rPr lang="en-US" dirty="0"/>
              <a:t>$</a:t>
            </a:r>
            <a:r>
              <a:rPr lang="ru-RU" dirty="0"/>
              <a:t>0,3</a:t>
            </a:r>
            <a:r>
              <a:rPr lang="en-US" dirty="0"/>
              <a:t> </a:t>
            </a:r>
            <a:r>
              <a:rPr lang="en-US" dirty="0" err="1"/>
              <a:t>mln</a:t>
            </a:r>
            <a:endParaRPr lang="ru-RU" dirty="0"/>
          </a:p>
          <a:p>
            <a:endParaRPr lang="ru-RU" dirty="0"/>
          </a:p>
        </p:txBody>
      </p:sp>
      <p:sp>
        <p:nvSpPr>
          <p:cNvPr id="12" name="Текст 11">
            <a:extLst>
              <a:ext uri="{FF2B5EF4-FFF2-40B4-BE49-F238E27FC236}">
                <a16:creationId xmlns:a16="http://schemas.microsoft.com/office/drawing/2014/main" id="{44A032C5-4CCE-47AA-A5E1-D66C34F7A9E6}"/>
              </a:ext>
            </a:extLst>
          </p:cNvPr>
          <p:cNvSpPr>
            <a:spLocks noGrp="1"/>
          </p:cNvSpPr>
          <p:nvPr>
            <p:ph type="body" sz="quarter" idx="30"/>
          </p:nvPr>
        </p:nvSpPr>
        <p:spPr>
          <a:xfrm>
            <a:off x="4753068" y="3298931"/>
            <a:ext cx="2056201" cy="403646"/>
          </a:xfrm>
        </p:spPr>
        <p:txBody>
          <a:bodyPr/>
          <a:lstStyle/>
          <a:p>
            <a:r>
              <a:rPr lang="en-US" dirty="0"/>
              <a:t>Republic of </a:t>
            </a:r>
            <a:r>
              <a:rPr lang="en-US" dirty="0" err="1"/>
              <a:t>Karakalpakstan</a:t>
            </a:r>
            <a:r>
              <a:rPr lang="en-US" dirty="0"/>
              <a:t>, Nukus town</a:t>
            </a:r>
            <a:endParaRPr lang="ru-RU" dirty="0"/>
          </a:p>
        </p:txBody>
      </p:sp>
      <p:sp>
        <p:nvSpPr>
          <p:cNvPr id="13" name="Текст 12">
            <a:extLst>
              <a:ext uri="{FF2B5EF4-FFF2-40B4-BE49-F238E27FC236}">
                <a16:creationId xmlns:a16="http://schemas.microsoft.com/office/drawing/2014/main" id="{2FBE5332-3576-4BAE-9D1E-BD1203C3372E}"/>
              </a:ext>
            </a:extLst>
          </p:cNvPr>
          <p:cNvSpPr>
            <a:spLocks noGrp="1"/>
          </p:cNvSpPr>
          <p:nvPr>
            <p:ph type="body" sz="quarter" idx="31"/>
          </p:nvPr>
        </p:nvSpPr>
        <p:spPr/>
        <p:txBody>
          <a:bodyPr/>
          <a:lstStyle/>
          <a:p>
            <a:r>
              <a:rPr lang="en-US" dirty="0"/>
              <a:t>Local market</a:t>
            </a:r>
            <a:endParaRPr lang="ru-RU" dirty="0"/>
          </a:p>
        </p:txBody>
      </p:sp>
      <p:sp>
        <p:nvSpPr>
          <p:cNvPr id="14" name="Текст 13">
            <a:extLst>
              <a:ext uri="{FF2B5EF4-FFF2-40B4-BE49-F238E27FC236}">
                <a16:creationId xmlns:a16="http://schemas.microsoft.com/office/drawing/2014/main" id="{4737D901-78F4-48F4-BCDE-27628D4EAD03}"/>
              </a:ext>
            </a:extLst>
          </p:cNvPr>
          <p:cNvSpPr>
            <a:spLocks noGrp="1"/>
          </p:cNvSpPr>
          <p:nvPr>
            <p:ph type="body" sz="quarter" idx="32"/>
          </p:nvPr>
        </p:nvSpPr>
        <p:spPr/>
        <p:txBody>
          <a:bodyPr/>
          <a:lstStyle/>
          <a:p>
            <a:r>
              <a:rPr lang="en-US" dirty="0"/>
              <a:t>Available</a:t>
            </a:r>
            <a:endParaRPr lang="ru-RU" dirty="0"/>
          </a:p>
        </p:txBody>
      </p:sp>
      <p:sp>
        <p:nvSpPr>
          <p:cNvPr id="15" name="Текст 14">
            <a:extLst>
              <a:ext uri="{FF2B5EF4-FFF2-40B4-BE49-F238E27FC236}">
                <a16:creationId xmlns:a16="http://schemas.microsoft.com/office/drawing/2014/main" id="{5B9C2584-9E6E-40EE-B458-2F85066FA6C7}"/>
              </a:ext>
            </a:extLst>
          </p:cNvPr>
          <p:cNvSpPr>
            <a:spLocks noGrp="1"/>
          </p:cNvSpPr>
          <p:nvPr>
            <p:ph type="body" sz="quarter" idx="17"/>
          </p:nvPr>
        </p:nvSpPr>
        <p:spPr>
          <a:xfrm>
            <a:off x="1374720" y="6080133"/>
            <a:ext cx="3578280" cy="173978"/>
          </a:xfrm>
        </p:spPr>
        <p:txBody>
          <a:bodyPr/>
          <a:lstStyle/>
          <a:p>
            <a:r>
              <a:rPr lang="en-US" sz="1050" b="1" dirty="0"/>
              <a:t>Nukus town administration</a:t>
            </a:r>
            <a:endParaRPr lang="ru-RU" sz="1050" b="1" dirty="0"/>
          </a:p>
        </p:txBody>
      </p:sp>
      <p:sp>
        <p:nvSpPr>
          <p:cNvPr id="16" name="Текст 15">
            <a:extLst>
              <a:ext uri="{FF2B5EF4-FFF2-40B4-BE49-F238E27FC236}">
                <a16:creationId xmlns:a16="http://schemas.microsoft.com/office/drawing/2014/main" id="{BEA7611D-6FF3-468B-9018-2B6399AA9331}"/>
              </a:ext>
            </a:extLst>
          </p:cNvPr>
          <p:cNvSpPr>
            <a:spLocks noGrp="1"/>
          </p:cNvSpPr>
          <p:nvPr>
            <p:ph type="body" sz="quarter" idx="33"/>
          </p:nvPr>
        </p:nvSpPr>
        <p:spPr/>
        <p:txBody>
          <a:bodyPr/>
          <a:lstStyle/>
          <a:p>
            <a:r>
              <a:rPr lang="en-US" dirty="0"/>
              <a:t>nukus.q@karakalpakstan.uz</a:t>
            </a:r>
            <a:endParaRPr lang="ru-RU" dirty="0"/>
          </a:p>
        </p:txBody>
      </p:sp>
      <p:sp>
        <p:nvSpPr>
          <p:cNvPr id="17" name="Текст 16">
            <a:extLst>
              <a:ext uri="{FF2B5EF4-FFF2-40B4-BE49-F238E27FC236}">
                <a16:creationId xmlns:a16="http://schemas.microsoft.com/office/drawing/2014/main" id="{1BBE73A1-A631-448D-8125-A2C76F21AC63}"/>
              </a:ext>
            </a:extLst>
          </p:cNvPr>
          <p:cNvSpPr>
            <a:spLocks noGrp="1"/>
          </p:cNvSpPr>
          <p:nvPr>
            <p:ph type="body" sz="quarter" idx="34"/>
          </p:nvPr>
        </p:nvSpPr>
        <p:spPr>
          <a:xfrm>
            <a:off x="6633989" y="6092622"/>
            <a:ext cx="1235928" cy="182557"/>
          </a:xfrm>
        </p:spPr>
        <p:txBody>
          <a:bodyPr/>
          <a:lstStyle/>
          <a:p>
            <a:r>
              <a:rPr lang="ru-RU" dirty="0"/>
              <a:t>+99861 2229798</a:t>
            </a:r>
          </a:p>
        </p:txBody>
      </p:sp>
      <p:pic>
        <p:nvPicPr>
          <p:cNvPr id="29" name="Рисунок 28">
            <a:extLst>
              <a:ext uri="{FF2B5EF4-FFF2-40B4-BE49-F238E27FC236}">
                <a16:creationId xmlns:a16="http://schemas.microsoft.com/office/drawing/2014/main" id="{E9018B94-786A-4AA8-A7EF-D38D9948E30F}"/>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8887" r="18887"/>
          <a:stretch>
            <a:fillRect/>
          </a:stretch>
        </p:blipFill>
        <p:spPr/>
      </p:pic>
      <p:pic>
        <p:nvPicPr>
          <p:cNvPr id="33" name="Рисунок 32">
            <a:extLst>
              <a:ext uri="{FF2B5EF4-FFF2-40B4-BE49-F238E27FC236}">
                <a16:creationId xmlns:a16="http://schemas.microsoft.com/office/drawing/2014/main" id="{9BF11CA8-34F9-4ABB-926D-21B88552190F}"/>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3239" r="23239"/>
          <a:stretch>
            <a:fillRect/>
          </a:stretch>
        </p:blipFill>
        <p:spPr/>
      </p:pic>
      <p:pic>
        <p:nvPicPr>
          <p:cNvPr id="18" name="Рисунок 17">
            <a:extLst>
              <a:ext uri="{FF2B5EF4-FFF2-40B4-BE49-F238E27FC236}">
                <a16:creationId xmlns:a16="http://schemas.microsoft.com/office/drawing/2014/main" id="{48841A28-5625-4B07-918D-4F9452B79060}"/>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8497" r="18497"/>
          <a:stretch>
            <a:fillRect/>
          </a:stretch>
        </p:blipFill>
        <p:spPr/>
      </p:pic>
    </p:spTree>
    <p:extLst>
      <p:ext uri="{BB962C8B-B14F-4D97-AF65-F5344CB8AC3E}">
        <p14:creationId xmlns:p14="http://schemas.microsoft.com/office/powerpoint/2010/main" val="302801679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681</TotalTime>
  <Words>85</Words>
  <Application>Microsoft Office PowerPoint</Application>
  <PresentationFormat>Лист A4 (210x297 мм)</PresentationFormat>
  <Paragraphs>14</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Paving tiles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Murat Mirzaev</cp:lastModifiedBy>
  <cp:revision>75</cp:revision>
  <cp:lastPrinted>2020-02-19T12:33:34Z</cp:lastPrinted>
  <dcterms:created xsi:type="dcterms:W3CDTF">2020-02-19T03:11:15Z</dcterms:created>
  <dcterms:modified xsi:type="dcterms:W3CDTF">2020-04-04T09:58:54Z</dcterms:modified>
</cp:coreProperties>
</file>