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1230" y="12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06.04.2020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064195" y="2310481"/>
            <a:ext cx="2016514" cy="307777"/>
          </a:xfrm>
          <a:prstGeom prst="rect">
            <a:avLst/>
          </a:prstGeom>
          <a:noFill/>
        </p:spPr>
        <p:txBody>
          <a:bodyPr wrap="none" rtlCol="0">
            <a:spAutoFit/>
          </a:bodyPr>
          <a:lstStyle/>
          <a:p>
            <a:pPr algn="ctr"/>
            <a:r>
              <a:rPr lang="en-US" sz="1400" b="1" dirty="0"/>
              <a:t>COST OF THE PROJECT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010142" y="3013645"/>
            <a:ext cx="2124621" cy="307777"/>
          </a:xfrm>
          <a:prstGeom prst="rect">
            <a:avLst/>
          </a:prstGeom>
          <a:noFill/>
        </p:spPr>
        <p:txBody>
          <a:bodyPr wrap="none" rtlCol="0">
            <a:spAutoFit/>
          </a:bodyPr>
          <a:lstStyle/>
          <a:p>
            <a:pPr algn="ctr"/>
            <a:r>
              <a:rPr lang="en-US" sz="1400" b="1" dirty="0"/>
              <a:t>PRODUCTION 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00139" y="3963930"/>
            <a:ext cx="2144626" cy="307777"/>
          </a:xfrm>
          <a:prstGeom prst="rect">
            <a:avLst/>
          </a:prstGeom>
          <a:noFill/>
        </p:spPr>
        <p:txBody>
          <a:bodyPr wrap="none" rtlCol="0">
            <a:spAutoFit/>
          </a:bodyPr>
          <a:lstStyle/>
          <a:p>
            <a:pPr algn="ctr"/>
            <a:r>
              <a:rPr lang="en-US" sz="1400" b="1" dirty="0"/>
              <a:t>ECONOMIC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479142" y="2310481"/>
            <a:ext cx="2117888" cy="307777"/>
          </a:xfrm>
          <a:prstGeom prst="rect">
            <a:avLst/>
          </a:prstGeom>
          <a:noFill/>
        </p:spPr>
        <p:txBody>
          <a:bodyPr wrap="none" rtlCol="0">
            <a:spAutoFit/>
          </a:bodyPr>
          <a:lstStyle/>
          <a:p>
            <a:pPr algn="ctr"/>
            <a:r>
              <a:rPr lang="en-US" sz="1400" b="1" dirty="0"/>
              <a:t>NEED FOR INVESTMENT</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4650727" y="3013645"/>
            <a:ext cx="1774718" cy="307777"/>
          </a:xfrm>
          <a:prstGeom prst="rect">
            <a:avLst/>
          </a:prstGeom>
          <a:noFill/>
        </p:spPr>
        <p:txBody>
          <a:bodyPr wrap="none" rtlCol="0">
            <a:spAutoFit/>
          </a:bodyPr>
          <a:lstStyle/>
          <a:p>
            <a:pPr algn="ctr"/>
            <a:r>
              <a:rPr lang="en-US" sz="1400" b="1" dirty="0"/>
              <a:t>PROJECT 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4632229" y="3963930"/>
            <a:ext cx="1811714" cy="307777"/>
          </a:xfrm>
          <a:prstGeom prst="rect">
            <a:avLst/>
          </a:prstGeom>
          <a:noFill/>
        </p:spPr>
        <p:txBody>
          <a:bodyPr wrap="none" rtlCol="0">
            <a:spAutoFit/>
          </a:bodyPr>
          <a:lstStyle/>
          <a:p>
            <a:pPr algn="ctr"/>
            <a:r>
              <a:rPr lang="en-US" sz="1400" b="1" dirty="0"/>
              <a:t>PRODUCT 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719593" y="4665181"/>
            <a:ext cx="1636987" cy="523220"/>
          </a:xfrm>
          <a:prstGeom prst="rect">
            <a:avLst/>
          </a:prstGeom>
          <a:noFill/>
        </p:spPr>
        <p:txBody>
          <a:bodyPr wrap="none" rtlCol="0">
            <a:spAutoFit/>
          </a:bodyPr>
          <a:lstStyle/>
          <a:p>
            <a:pPr algn="ctr"/>
            <a:r>
              <a:rPr lang="en-US" sz="1400" b="1" dirty="0"/>
              <a:t>NECESSARY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83" name="Текст 87">
            <a:extLst>
              <a:ext uri="{FF2B5EF4-FFF2-40B4-BE49-F238E27FC236}">
                <a16:creationId xmlns:a16="http://schemas.microsoft.com/office/drawing/2014/main" id="{1A8418A7-6B50-4F36-B586-213B58918967}"/>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84" name="TextBox 83">
            <a:extLst>
              <a:ext uri="{FF2B5EF4-FFF2-40B4-BE49-F238E27FC236}">
                <a16:creationId xmlns:a16="http://schemas.microsoft.com/office/drawing/2014/main" id="{F6919D40-14F3-483F-A1F7-0E510D6698E1}"/>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85" name="TextBox 84">
            <a:extLst>
              <a:ext uri="{FF2B5EF4-FFF2-40B4-BE49-F238E27FC236}">
                <a16:creationId xmlns:a16="http://schemas.microsoft.com/office/drawing/2014/main" id="{9A07DC2D-2955-4EDF-AE69-770D870071B9}"/>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86" name="TextBox 85">
            <a:extLst>
              <a:ext uri="{FF2B5EF4-FFF2-40B4-BE49-F238E27FC236}">
                <a16:creationId xmlns:a16="http://schemas.microsoft.com/office/drawing/2014/main" id="{0F9630A4-8AE0-486A-B181-CFAD6FB86E1B}"/>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87" name="TextBox 86">
            <a:extLst>
              <a:ext uri="{FF2B5EF4-FFF2-40B4-BE49-F238E27FC236}">
                <a16:creationId xmlns:a16="http://schemas.microsoft.com/office/drawing/2014/main" id="{8CED8D89-B19A-4ABB-B48E-D4C0A0FD6854}"/>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88" name="TextBox 87">
            <a:extLst>
              <a:ext uri="{FF2B5EF4-FFF2-40B4-BE49-F238E27FC236}">
                <a16:creationId xmlns:a16="http://schemas.microsoft.com/office/drawing/2014/main" id="{B21E7E9E-17BD-44E1-9F55-31019E660DD6}"/>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89" name="Рисунок 88" descr="Конверт">
            <a:extLst>
              <a:ext uri="{FF2B5EF4-FFF2-40B4-BE49-F238E27FC236}">
                <a16:creationId xmlns:a16="http://schemas.microsoft.com/office/drawing/2014/main" id="{B1B03028-6F9E-41BC-8E2A-F69C1CAA1DC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90" name="Рисунок 89" descr="Смартфон">
            <a:extLst>
              <a:ext uri="{FF2B5EF4-FFF2-40B4-BE49-F238E27FC236}">
                <a16:creationId xmlns:a16="http://schemas.microsoft.com/office/drawing/2014/main" id="{2193674D-24F7-4CB7-9DEC-AED6409B601C}"/>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91" name="Рисунок 90" descr="Конверт">
            <a:extLst>
              <a:ext uri="{FF2B5EF4-FFF2-40B4-BE49-F238E27FC236}">
                <a16:creationId xmlns:a16="http://schemas.microsoft.com/office/drawing/2014/main" id="{CF3C3CB5-D020-47A3-A6CE-C40B0C445A9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92" name="Рисунок 91" descr="Смартфон">
            <a:extLst>
              <a:ext uri="{FF2B5EF4-FFF2-40B4-BE49-F238E27FC236}">
                <a16:creationId xmlns:a16="http://schemas.microsoft.com/office/drawing/2014/main" id="{CF59CB18-C7FD-4331-BFA6-EDF9966E533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93" name="Рисунок 92" descr="Конверт">
            <a:extLst>
              <a:ext uri="{FF2B5EF4-FFF2-40B4-BE49-F238E27FC236}">
                <a16:creationId xmlns:a16="http://schemas.microsoft.com/office/drawing/2014/main" id="{5E7C92CD-AF49-407F-B491-D91E05A7723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088332"/>
            <a:ext cx="191136" cy="191136"/>
          </a:xfrm>
          <a:prstGeom prst="rect">
            <a:avLst/>
          </a:prstGeom>
        </p:spPr>
      </p:pic>
      <p:pic>
        <p:nvPicPr>
          <p:cNvPr id="94" name="Рисунок 93" descr="Смартфон">
            <a:extLst>
              <a:ext uri="{FF2B5EF4-FFF2-40B4-BE49-F238E27FC236}">
                <a16:creationId xmlns:a16="http://schemas.microsoft.com/office/drawing/2014/main" id="{FD037406-A154-46B4-B2D7-011875B7A7A0}"/>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085302"/>
            <a:ext cx="197196" cy="197196"/>
          </a:xfrm>
          <a:prstGeom prst="rect">
            <a:avLst/>
          </a:prstGeom>
        </p:spPr>
      </p:pic>
      <p:sp>
        <p:nvSpPr>
          <p:cNvPr id="95" name="Текст 87">
            <a:extLst>
              <a:ext uri="{FF2B5EF4-FFF2-40B4-BE49-F238E27FC236}">
                <a16:creationId xmlns:a16="http://schemas.microsoft.com/office/drawing/2014/main" id="{3EDD2F5A-D87B-4910-AD0D-B8E93DEB7907}"/>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6" name="Текст 87">
            <a:extLst>
              <a:ext uri="{FF2B5EF4-FFF2-40B4-BE49-F238E27FC236}">
                <a16:creationId xmlns:a16="http://schemas.microsoft.com/office/drawing/2014/main" id="{5709A290-4A3C-4BA1-8862-4340D91E1A89}"/>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477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83AB3028-0D1D-4BAA-A367-34C9EAB83991}"/>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18256" r="18256"/>
          <a:stretch>
            <a:fillRect/>
          </a:stretch>
        </p:blipFill>
        <p:spPr/>
      </p:pic>
      <p:pic>
        <p:nvPicPr>
          <p:cNvPr id="7" name="Рисунок 6">
            <a:extLst>
              <a:ext uri="{FF2B5EF4-FFF2-40B4-BE49-F238E27FC236}">
                <a16:creationId xmlns:a16="http://schemas.microsoft.com/office/drawing/2014/main" id="{3C7DD316-5B07-4A6C-A3BD-438D403DDDA3}"/>
              </a:ext>
            </a:extLst>
          </p:cNvPr>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16910" r="16910"/>
          <a:stretch>
            <a:fillRect/>
          </a:stretch>
        </p:blipFill>
        <p:spPr/>
      </p:pic>
      <p:sp>
        <p:nvSpPr>
          <p:cNvPr id="18" name="Заголовок 17">
            <a:extLst>
              <a:ext uri="{FF2B5EF4-FFF2-40B4-BE49-F238E27FC236}">
                <a16:creationId xmlns:a16="http://schemas.microsoft.com/office/drawing/2014/main" id="{6334D785-7BAA-4FCD-B71E-A330EAF313C9}"/>
              </a:ext>
            </a:extLst>
          </p:cNvPr>
          <p:cNvSpPr>
            <a:spLocks noGrp="1"/>
          </p:cNvSpPr>
          <p:nvPr>
            <p:ph type="title"/>
          </p:nvPr>
        </p:nvSpPr>
        <p:spPr>
          <a:xfrm>
            <a:off x="239713" y="135361"/>
            <a:ext cx="5664742" cy="377402"/>
          </a:xfrm>
        </p:spPr>
        <p:txBody>
          <a:bodyPr/>
          <a:lstStyle/>
          <a:p>
            <a:r>
              <a:rPr lang="en-US" dirty="0"/>
              <a:t>Prefabricated concrete construction materials</a:t>
            </a:r>
            <a:endParaRPr lang="ru-RU" dirty="0"/>
          </a:p>
        </p:txBody>
      </p:sp>
      <p:sp>
        <p:nvSpPr>
          <p:cNvPr id="23" name="Текст 22">
            <a:extLst>
              <a:ext uri="{FF2B5EF4-FFF2-40B4-BE49-F238E27FC236}">
                <a16:creationId xmlns:a16="http://schemas.microsoft.com/office/drawing/2014/main" id="{4DFE1B6E-5A0E-491A-88C5-56DC746AA4FD}"/>
              </a:ext>
            </a:extLst>
          </p:cNvPr>
          <p:cNvSpPr>
            <a:spLocks noGrp="1"/>
          </p:cNvSpPr>
          <p:nvPr>
            <p:ph type="body" sz="quarter" idx="20"/>
          </p:nvPr>
        </p:nvSpPr>
        <p:spPr>
          <a:xfrm>
            <a:off x="306825" y="528820"/>
            <a:ext cx="7160945" cy="879561"/>
          </a:xfrm>
        </p:spPr>
        <p:txBody>
          <a:bodyPr/>
          <a:lstStyle/>
          <a:p>
            <a:pPr>
              <a:spcBef>
                <a:spcPts val="0"/>
              </a:spcBef>
            </a:pPr>
            <a:r>
              <a:rPr lang="en-US" sz="1400" b="1" dirty="0"/>
              <a:t>The ongoing construction boom pushes the construction materials industry to produce high quality, energy efficient and durable materials, reducing costs and time of construction simultaneously increasing quality. Production is based on local resource base. The project shall enjoy high demand on the local market</a:t>
            </a:r>
            <a:endParaRPr lang="ru-RU" sz="1400" b="1" dirty="0"/>
          </a:p>
        </p:txBody>
      </p:sp>
      <p:sp>
        <p:nvSpPr>
          <p:cNvPr id="24" name="Текст 23">
            <a:extLst>
              <a:ext uri="{FF2B5EF4-FFF2-40B4-BE49-F238E27FC236}">
                <a16:creationId xmlns:a16="http://schemas.microsoft.com/office/drawing/2014/main" id="{AFDBA291-BEFE-4789-BD0E-47FCE155431E}"/>
              </a:ext>
            </a:extLst>
          </p:cNvPr>
          <p:cNvSpPr>
            <a:spLocks noGrp="1"/>
          </p:cNvSpPr>
          <p:nvPr>
            <p:ph type="body" sz="quarter" idx="23"/>
          </p:nvPr>
        </p:nvSpPr>
        <p:spPr/>
        <p:txBody>
          <a:bodyPr/>
          <a:lstStyle/>
          <a:p>
            <a:r>
              <a:rPr lang="en-US" dirty="0"/>
              <a:t>$3 </a:t>
            </a:r>
            <a:r>
              <a:rPr lang="en-US" dirty="0" err="1"/>
              <a:t>mln</a:t>
            </a:r>
            <a:endParaRPr lang="ru-RU" dirty="0"/>
          </a:p>
        </p:txBody>
      </p:sp>
      <p:sp>
        <p:nvSpPr>
          <p:cNvPr id="25" name="Текст 24">
            <a:extLst>
              <a:ext uri="{FF2B5EF4-FFF2-40B4-BE49-F238E27FC236}">
                <a16:creationId xmlns:a16="http://schemas.microsoft.com/office/drawing/2014/main" id="{8FCFF1F9-DA04-4F52-9D29-BF0AA09AAC7B}"/>
              </a:ext>
            </a:extLst>
          </p:cNvPr>
          <p:cNvSpPr>
            <a:spLocks noGrp="1"/>
          </p:cNvSpPr>
          <p:nvPr>
            <p:ph type="body" sz="quarter" idx="26"/>
          </p:nvPr>
        </p:nvSpPr>
        <p:spPr/>
        <p:txBody>
          <a:bodyPr/>
          <a:lstStyle/>
          <a:p>
            <a:r>
              <a:rPr lang="en-US" dirty="0"/>
              <a:t>90 000 </a:t>
            </a:r>
          </a:p>
          <a:p>
            <a:r>
              <a:rPr lang="en-US" dirty="0"/>
              <a:t>square meters </a:t>
            </a:r>
            <a:endParaRPr lang="ru-RU" dirty="0"/>
          </a:p>
        </p:txBody>
      </p:sp>
      <p:sp>
        <p:nvSpPr>
          <p:cNvPr id="26" name="Текст 25">
            <a:extLst>
              <a:ext uri="{FF2B5EF4-FFF2-40B4-BE49-F238E27FC236}">
                <a16:creationId xmlns:a16="http://schemas.microsoft.com/office/drawing/2014/main" id="{D3319173-F095-4E35-ACF0-9D07181ACE76}"/>
              </a:ext>
            </a:extLst>
          </p:cNvPr>
          <p:cNvSpPr>
            <a:spLocks noGrp="1"/>
          </p:cNvSpPr>
          <p:nvPr>
            <p:ph type="body" sz="quarter" idx="27"/>
          </p:nvPr>
        </p:nvSpPr>
        <p:spPr/>
        <p:txBody>
          <a:bodyPr/>
          <a:lstStyle/>
          <a:p>
            <a:r>
              <a:rPr lang="en-US" dirty="0"/>
              <a:t>IRR: 53%</a:t>
            </a:r>
          </a:p>
          <a:p>
            <a:r>
              <a:rPr lang="en-US" dirty="0"/>
              <a:t>NPV: $9 </a:t>
            </a:r>
            <a:r>
              <a:rPr lang="en-US" dirty="0" err="1"/>
              <a:t>mln</a:t>
            </a:r>
            <a:endParaRPr lang="ru-RU" dirty="0"/>
          </a:p>
        </p:txBody>
      </p:sp>
      <p:sp>
        <p:nvSpPr>
          <p:cNvPr id="27" name="Текст 26">
            <a:extLst>
              <a:ext uri="{FF2B5EF4-FFF2-40B4-BE49-F238E27FC236}">
                <a16:creationId xmlns:a16="http://schemas.microsoft.com/office/drawing/2014/main" id="{6BE432DE-5C89-4555-A2A7-F3358D6F5F27}"/>
              </a:ext>
            </a:extLst>
          </p:cNvPr>
          <p:cNvSpPr>
            <a:spLocks noGrp="1"/>
          </p:cNvSpPr>
          <p:nvPr>
            <p:ph type="body" sz="quarter" idx="28"/>
          </p:nvPr>
        </p:nvSpPr>
        <p:spPr/>
        <p:txBody>
          <a:bodyPr/>
          <a:lstStyle/>
          <a:p>
            <a:r>
              <a:rPr lang="ru-RU" dirty="0"/>
              <a:t>18 </a:t>
            </a:r>
            <a:r>
              <a:rPr lang="en-US"/>
              <a:t>months</a:t>
            </a:r>
            <a:endParaRPr lang="ru-RU" dirty="0"/>
          </a:p>
        </p:txBody>
      </p:sp>
      <p:sp>
        <p:nvSpPr>
          <p:cNvPr id="28" name="Текст 27">
            <a:extLst>
              <a:ext uri="{FF2B5EF4-FFF2-40B4-BE49-F238E27FC236}">
                <a16:creationId xmlns:a16="http://schemas.microsoft.com/office/drawing/2014/main" id="{746C2398-4047-41F7-9ECF-2879A5D9525E}"/>
              </a:ext>
            </a:extLst>
          </p:cNvPr>
          <p:cNvSpPr>
            <a:spLocks noGrp="1"/>
          </p:cNvSpPr>
          <p:nvPr>
            <p:ph type="body" sz="quarter" idx="29"/>
          </p:nvPr>
        </p:nvSpPr>
        <p:spPr/>
        <p:txBody>
          <a:bodyPr/>
          <a:lstStyle/>
          <a:p>
            <a:r>
              <a:rPr lang="en-US" dirty="0"/>
              <a:t>$3 </a:t>
            </a:r>
            <a:r>
              <a:rPr lang="en-US" dirty="0" err="1"/>
              <a:t>mln</a:t>
            </a:r>
            <a:endParaRPr lang="ru-RU" dirty="0"/>
          </a:p>
        </p:txBody>
      </p:sp>
      <p:sp>
        <p:nvSpPr>
          <p:cNvPr id="29" name="Текст 28">
            <a:extLst>
              <a:ext uri="{FF2B5EF4-FFF2-40B4-BE49-F238E27FC236}">
                <a16:creationId xmlns:a16="http://schemas.microsoft.com/office/drawing/2014/main" id="{8C43B6EB-6147-4B2A-88C0-97F6EE1DF768}"/>
              </a:ext>
            </a:extLst>
          </p:cNvPr>
          <p:cNvSpPr>
            <a:spLocks noGrp="1"/>
          </p:cNvSpPr>
          <p:nvPr>
            <p:ph type="body" sz="quarter" idx="30"/>
          </p:nvPr>
        </p:nvSpPr>
        <p:spPr/>
        <p:txBody>
          <a:bodyPr/>
          <a:lstStyle/>
          <a:p>
            <a:r>
              <a:rPr lang="en-US" dirty="0" err="1"/>
              <a:t>Jizzakh</a:t>
            </a:r>
            <a:r>
              <a:rPr lang="en-US" dirty="0"/>
              <a:t> region</a:t>
            </a:r>
          </a:p>
          <a:p>
            <a:r>
              <a:rPr lang="en-US" dirty="0" err="1"/>
              <a:t>Dustlik</a:t>
            </a:r>
            <a:r>
              <a:rPr lang="en-US" dirty="0"/>
              <a:t> district</a:t>
            </a:r>
            <a:endParaRPr lang="ru-RU" dirty="0"/>
          </a:p>
        </p:txBody>
      </p:sp>
      <p:sp>
        <p:nvSpPr>
          <p:cNvPr id="30" name="Текст 29">
            <a:extLst>
              <a:ext uri="{FF2B5EF4-FFF2-40B4-BE49-F238E27FC236}">
                <a16:creationId xmlns:a16="http://schemas.microsoft.com/office/drawing/2014/main" id="{A51FF56A-57DF-48ED-8A17-0E8B61452ED7}"/>
              </a:ext>
            </a:extLst>
          </p:cNvPr>
          <p:cNvSpPr>
            <a:spLocks noGrp="1"/>
          </p:cNvSpPr>
          <p:nvPr>
            <p:ph type="body" sz="quarter" idx="31"/>
          </p:nvPr>
        </p:nvSpPr>
        <p:spPr/>
        <p:txBody>
          <a:bodyPr/>
          <a:lstStyle/>
          <a:p>
            <a:r>
              <a:rPr lang="en-US" dirty="0"/>
              <a:t>Export: 50%</a:t>
            </a:r>
          </a:p>
          <a:p>
            <a:r>
              <a:rPr lang="en-US" dirty="0"/>
              <a:t>Local market: 50%</a:t>
            </a:r>
            <a:endParaRPr lang="ru-RU" dirty="0"/>
          </a:p>
        </p:txBody>
      </p:sp>
      <p:sp>
        <p:nvSpPr>
          <p:cNvPr id="31" name="Текст 30">
            <a:extLst>
              <a:ext uri="{FF2B5EF4-FFF2-40B4-BE49-F238E27FC236}">
                <a16:creationId xmlns:a16="http://schemas.microsoft.com/office/drawing/2014/main" id="{47EF9706-BF00-455C-98C3-6986F364817C}"/>
              </a:ext>
            </a:extLst>
          </p:cNvPr>
          <p:cNvSpPr>
            <a:spLocks noGrp="1"/>
          </p:cNvSpPr>
          <p:nvPr>
            <p:ph type="body" sz="quarter" idx="32"/>
          </p:nvPr>
        </p:nvSpPr>
        <p:spPr/>
        <p:txBody>
          <a:bodyPr/>
          <a:lstStyle/>
          <a:p>
            <a:r>
              <a:rPr lang="en-US" dirty="0"/>
              <a:t>Available </a:t>
            </a:r>
            <a:endParaRPr lang="ru-RU" dirty="0"/>
          </a:p>
        </p:txBody>
      </p:sp>
      <p:sp>
        <p:nvSpPr>
          <p:cNvPr id="22" name="Текст 21">
            <a:extLst>
              <a:ext uri="{FF2B5EF4-FFF2-40B4-BE49-F238E27FC236}">
                <a16:creationId xmlns:a16="http://schemas.microsoft.com/office/drawing/2014/main" id="{37469D6A-68FD-4958-91F2-CD555DC7DC32}"/>
              </a:ext>
            </a:extLst>
          </p:cNvPr>
          <p:cNvSpPr>
            <a:spLocks noGrp="1"/>
          </p:cNvSpPr>
          <p:nvPr>
            <p:ph type="body" sz="quarter" idx="17"/>
          </p:nvPr>
        </p:nvSpPr>
        <p:spPr>
          <a:xfrm>
            <a:off x="1198551" y="6088522"/>
            <a:ext cx="3578280" cy="173978"/>
          </a:xfrm>
          <a:prstGeom prst="rect">
            <a:avLst/>
          </a:prstGeom>
        </p:spPr>
        <p:txBody>
          <a:bodyPr/>
          <a:lstStyle/>
          <a:p>
            <a:pPr marL="0" indent="0">
              <a:buNone/>
            </a:pPr>
            <a:r>
              <a:rPr lang="en-US" sz="1050" b="1" dirty="0">
                <a:solidFill>
                  <a:schemeClr val="bg1"/>
                </a:solidFill>
              </a:rPr>
              <a:t>    </a:t>
            </a:r>
            <a:r>
              <a:rPr lang="en-US" sz="1050" b="1" dirty="0" err="1">
                <a:solidFill>
                  <a:schemeClr val="bg1"/>
                </a:solidFill>
              </a:rPr>
              <a:t>Dustlik</a:t>
            </a:r>
            <a:r>
              <a:rPr lang="en-US" sz="1050" b="1" dirty="0">
                <a:solidFill>
                  <a:schemeClr val="bg1"/>
                </a:solidFill>
              </a:rPr>
              <a:t> district administration</a:t>
            </a:r>
            <a:endParaRPr lang="ru-RU" sz="1050" b="1" dirty="0">
              <a:solidFill>
                <a:schemeClr val="bg1"/>
              </a:solidFill>
            </a:endParaRPr>
          </a:p>
        </p:txBody>
      </p:sp>
      <p:sp>
        <p:nvSpPr>
          <p:cNvPr id="2" name="Текст 1">
            <a:extLst>
              <a:ext uri="{FF2B5EF4-FFF2-40B4-BE49-F238E27FC236}">
                <a16:creationId xmlns:a16="http://schemas.microsoft.com/office/drawing/2014/main" id="{ED88AC36-2D29-49EF-AB4D-7DA2D26ED79E}"/>
              </a:ext>
            </a:extLst>
          </p:cNvPr>
          <p:cNvSpPr>
            <a:spLocks noGrp="1"/>
          </p:cNvSpPr>
          <p:nvPr>
            <p:ph type="body" sz="quarter" idx="33"/>
          </p:nvPr>
        </p:nvSpPr>
        <p:spPr>
          <a:xfrm>
            <a:off x="5227689" y="6092622"/>
            <a:ext cx="1235928" cy="182557"/>
          </a:xfrm>
        </p:spPr>
        <p:txBody>
          <a:bodyPr/>
          <a:lstStyle/>
          <a:p>
            <a:r>
              <a:rPr lang="en-US" dirty="0"/>
              <a:t>dostlik@jizzax.uz</a:t>
            </a:r>
            <a:endParaRPr lang="ru-RU" dirty="0"/>
          </a:p>
        </p:txBody>
      </p:sp>
      <p:sp>
        <p:nvSpPr>
          <p:cNvPr id="4" name="Текст 3">
            <a:extLst>
              <a:ext uri="{FF2B5EF4-FFF2-40B4-BE49-F238E27FC236}">
                <a16:creationId xmlns:a16="http://schemas.microsoft.com/office/drawing/2014/main" id="{F45992BF-357A-40D8-99DF-36C313B32340}"/>
              </a:ext>
            </a:extLst>
          </p:cNvPr>
          <p:cNvSpPr>
            <a:spLocks noGrp="1"/>
          </p:cNvSpPr>
          <p:nvPr>
            <p:ph type="body" sz="quarter" idx="34"/>
          </p:nvPr>
        </p:nvSpPr>
        <p:spPr>
          <a:xfrm>
            <a:off x="6631158" y="6092622"/>
            <a:ext cx="1235928" cy="182557"/>
          </a:xfrm>
        </p:spPr>
        <p:txBody>
          <a:bodyPr/>
          <a:lstStyle/>
          <a:p>
            <a:r>
              <a:rPr lang="ru-RU" dirty="0"/>
              <a:t>+99872 3354463</a:t>
            </a:r>
          </a:p>
        </p:txBody>
      </p:sp>
      <p:pic>
        <p:nvPicPr>
          <p:cNvPr id="10" name="Рисунок 9">
            <a:extLst>
              <a:ext uri="{FF2B5EF4-FFF2-40B4-BE49-F238E27FC236}">
                <a16:creationId xmlns:a16="http://schemas.microsoft.com/office/drawing/2014/main" id="{CC169CA8-A901-4EF1-B48E-4EF716A1711A}"/>
              </a:ext>
            </a:extLst>
          </p:cNvPr>
          <p:cNvPicPr>
            <a:picLocks noGrp="1" noChangeAspect="1"/>
          </p:cNvPicPr>
          <p:nvPr>
            <p:ph type="pic" sz="quarter" idx="14"/>
          </p:nvPr>
        </p:nvPicPr>
        <p:blipFill>
          <a:blip r:embed="rId4">
            <a:extLst>
              <a:ext uri="{28A0092B-C50C-407E-A947-70E740481C1C}">
                <a14:useLocalDpi xmlns:a14="http://schemas.microsoft.com/office/drawing/2010/main" val="0"/>
              </a:ext>
            </a:extLst>
          </a:blip>
          <a:srcRect l="17733" r="17733"/>
          <a:stretch>
            <a:fillRect/>
          </a:stretch>
        </p:blipFill>
        <p:spPr/>
      </p:pic>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583</TotalTime>
  <Words>99</Words>
  <Application>Microsoft Office PowerPoint</Application>
  <PresentationFormat>Лист A4 (210x297 мм)</PresentationFormat>
  <Paragraphs>17</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Prefabricated concrete construction materials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Murat Mirzaev</cp:lastModifiedBy>
  <cp:revision>55</cp:revision>
  <cp:lastPrinted>2020-02-19T12:33:34Z</cp:lastPrinted>
  <dcterms:created xsi:type="dcterms:W3CDTF">2020-02-19T03:11:15Z</dcterms:created>
  <dcterms:modified xsi:type="dcterms:W3CDTF">2020-04-06T10:28:34Z</dcterms:modified>
</cp:coreProperties>
</file>