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06.04.2020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Рисунок 61">
            <a:extLst>
              <a:ext uri="{FF2B5EF4-FFF2-40B4-BE49-F238E27FC236}">
                <a16:creationId xmlns:a16="http://schemas.microsoft.com/office/drawing/2014/main" id="{8C2EA184-1268-4ABD-BCB2-2E2C0117B4F3}"/>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18268" r="18268"/>
          <a:stretch>
            <a:fillRect/>
          </a:stretch>
        </p:blipFill>
        <p:spPr/>
      </p:pic>
      <p:sp>
        <p:nvSpPr>
          <p:cNvPr id="18" name="Заголовок 17">
            <a:extLst>
              <a:ext uri="{FF2B5EF4-FFF2-40B4-BE49-F238E27FC236}">
                <a16:creationId xmlns:a16="http://schemas.microsoft.com/office/drawing/2014/main" id="{6334D785-7BAA-4FCD-B71E-A330EAF313C9}"/>
              </a:ext>
            </a:extLst>
          </p:cNvPr>
          <p:cNvSpPr>
            <a:spLocks noGrp="1"/>
          </p:cNvSpPr>
          <p:nvPr>
            <p:ph type="title"/>
          </p:nvPr>
        </p:nvSpPr>
        <p:spPr>
          <a:xfrm>
            <a:off x="239713" y="173078"/>
            <a:ext cx="3273880" cy="377402"/>
          </a:xfrm>
        </p:spPr>
        <p:txBody>
          <a:bodyPr/>
          <a:lstStyle/>
          <a:p>
            <a:r>
              <a:rPr lang="en-US" dirty="0"/>
              <a:t>Asphalt plant</a:t>
            </a:r>
            <a:endParaRPr lang="ru-RU" dirty="0"/>
          </a:p>
        </p:txBody>
      </p:sp>
      <p:sp>
        <p:nvSpPr>
          <p:cNvPr id="23" name="Текст 22">
            <a:extLst>
              <a:ext uri="{FF2B5EF4-FFF2-40B4-BE49-F238E27FC236}">
                <a16:creationId xmlns:a16="http://schemas.microsoft.com/office/drawing/2014/main" id="{4DFE1B6E-5A0E-491A-88C5-56DC746AA4FD}"/>
              </a:ext>
            </a:extLst>
          </p:cNvPr>
          <p:cNvSpPr>
            <a:spLocks noGrp="1"/>
          </p:cNvSpPr>
          <p:nvPr>
            <p:ph type="body" sz="quarter" idx="20"/>
          </p:nvPr>
        </p:nvSpPr>
        <p:spPr>
          <a:xfrm>
            <a:off x="239713" y="512763"/>
            <a:ext cx="7160945" cy="955310"/>
          </a:xfrm>
        </p:spPr>
        <p:txBody>
          <a:bodyPr/>
          <a:lstStyle/>
          <a:p>
            <a:r>
              <a:rPr lang="en-US" sz="1400" b="1" dirty="0"/>
              <a:t>Tarmac roads network is highly developed in Uzbekistan. In addition many new roads are under construction. Ongoing construction creates stable demand for an quality asphalt. The production is based on local raw materials, but tar, which is imported, nevertheless, this project is considered as a very attractive business</a:t>
            </a:r>
            <a:endParaRPr lang="ru-RU" sz="1400" b="1" dirty="0"/>
          </a:p>
        </p:txBody>
      </p:sp>
      <p:sp>
        <p:nvSpPr>
          <p:cNvPr id="24" name="Текст 23">
            <a:extLst>
              <a:ext uri="{FF2B5EF4-FFF2-40B4-BE49-F238E27FC236}">
                <a16:creationId xmlns:a16="http://schemas.microsoft.com/office/drawing/2014/main" id="{AFDBA291-BEFE-4789-BD0E-47FCE155431E}"/>
              </a:ext>
            </a:extLst>
          </p:cNvPr>
          <p:cNvSpPr>
            <a:spLocks noGrp="1"/>
          </p:cNvSpPr>
          <p:nvPr>
            <p:ph type="body" sz="quarter" idx="23"/>
          </p:nvPr>
        </p:nvSpPr>
        <p:spPr/>
        <p:txBody>
          <a:bodyPr/>
          <a:lstStyle/>
          <a:p>
            <a:r>
              <a:rPr lang="en-US" dirty="0"/>
              <a:t>$2,5 </a:t>
            </a:r>
            <a:r>
              <a:rPr lang="en-US" dirty="0" err="1"/>
              <a:t>mln</a:t>
            </a:r>
            <a:endParaRPr lang="ru-RU" dirty="0"/>
          </a:p>
        </p:txBody>
      </p:sp>
      <p:sp>
        <p:nvSpPr>
          <p:cNvPr id="25" name="Текст 24">
            <a:extLst>
              <a:ext uri="{FF2B5EF4-FFF2-40B4-BE49-F238E27FC236}">
                <a16:creationId xmlns:a16="http://schemas.microsoft.com/office/drawing/2014/main" id="{8FCFF1F9-DA04-4F52-9D29-BF0AA09AAC7B}"/>
              </a:ext>
            </a:extLst>
          </p:cNvPr>
          <p:cNvSpPr>
            <a:spLocks noGrp="1"/>
          </p:cNvSpPr>
          <p:nvPr>
            <p:ph type="body" sz="quarter" idx="26"/>
          </p:nvPr>
        </p:nvSpPr>
        <p:spPr/>
        <p:txBody>
          <a:bodyPr/>
          <a:lstStyle/>
          <a:p>
            <a:r>
              <a:rPr lang="en-US" dirty="0"/>
              <a:t>2’560 tons asphalt</a:t>
            </a:r>
            <a:endParaRPr lang="ru-RU" dirty="0"/>
          </a:p>
        </p:txBody>
      </p:sp>
      <p:sp>
        <p:nvSpPr>
          <p:cNvPr id="26" name="Текст 25">
            <a:extLst>
              <a:ext uri="{FF2B5EF4-FFF2-40B4-BE49-F238E27FC236}">
                <a16:creationId xmlns:a16="http://schemas.microsoft.com/office/drawing/2014/main" id="{D3319173-F095-4E35-ACF0-9D07181ACE76}"/>
              </a:ext>
            </a:extLst>
          </p:cNvPr>
          <p:cNvSpPr>
            <a:spLocks noGrp="1"/>
          </p:cNvSpPr>
          <p:nvPr>
            <p:ph type="body" sz="quarter" idx="27"/>
          </p:nvPr>
        </p:nvSpPr>
        <p:spPr/>
        <p:txBody>
          <a:bodyPr/>
          <a:lstStyle/>
          <a:p>
            <a:r>
              <a:rPr lang="en-US" dirty="0"/>
              <a:t>IRR: 17%</a:t>
            </a:r>
          </a:p>
          <a:p>
            <a:r>
              <a:rPr lang="en-US" dirty="0"/>
              <a:t>          NPV: $1,4 </a:t>
            </a:r>
            <a:r>
              <a:rPr lang="en-US" dirty="0" err="1"/>
              <a:t>mln</a:t>
            </a:r>
            <a:endParaRPr lang="ru-RU" dirty="0"/>
          </a:p>
        </p:txBody>
      </p:sp>
      <p:sp>
        <p:nvSpPr>
          <p:cNvPr id="27" name="Текст 26">
            <a:extLst>
              <a:ext uri="{FF2B5EF4-FFF2-40B4-BE49-F238E27FC236}">
                <a16:creationId xmlns:a16="http://schemas.microsoft.com/office/drawing/2014/main" id="{6BE432DE-5C89-4555-A2A7-F3358D6F5F27}"/>
              </a:ext>
            </a:extLst>
          </p:cNvPr>
          <p:cNvSpPr>
            <a:spLocks noGrp="1"/>
          </p:cNvSpPr>
          <p:nvPr>
            <p:ph type="body" sz="quarter" idx="28"/>
          </p:nvPr>
        </p:nvSpPr>
        <p:spPr/>
        <p:txBody>
          <a:bodyPr/>
          <a:lstStyle/>
          <a:p>
            <a:r>
              <a:rPr lang="en-US" dirty="0"/>
              <a:t>53 months</a:t>
            </a:r>
            <a:endParaRPr lang="ru-RU" dirty="0"/>
          </a:p>
        </p:txBody>
      </p:sp>
      <p:sp>
        <p:nvSpPr>
          <p:cNvPr id="28" name="Текст 27">
            <a:extLst>
              <a:ext uri="{FF2B5EF4-FFF2-40B4-BE49-F238E27FC236}">
                <a16:creationId xmlns:a16="http://schemas.microsoft.com/office/drawing/2014/main" id="{746C2398-4047-41F7-9ECF-2879A5D9525E}"/>
              </a:ext>
            </a:extLst>
          </p:cNvPr>
          <p:cNvSpPr>
            <a:spLocks noGrp="1"/>
          </p:cNvSpPr>
          <p:nvPr>
            <p:ph type="body" sz="quarter" idx="29"/>
          </p:nvPr>
        </p:nvSpPr>
        <p:spPr/>
        <p:txBody>
          <a:bodyPr/>
          <a:lstStyle/>
          <a:p>
            <a:r>
              <a:rPr lang="en-US" dirty="0"/>
              <a:t>$2,5 </a:t>
            </a:r>
            <a:r>
              <a:rPr lang="en-US" dirty="0" err="1"/>
              <a:t>mln</a:t>
            </a:r>
            <a:endParaRPr lang="ru-RU" dirty="0"/>
          </a:p>
        </p:txBody>
      </p:sp>
      <p:sp>
        <p:nvSpPr>
          <p:cNvPr id="29" name="Текст 28">
            <a:extLst>
              <a:ext uri="{FF2B5EF4-FFF2-40B4-BE49-F238E27FC236}">
                <a16:creationId xmlns:a16="http://schemas.microsoft.com/office/drawing/2014/main" id="{8C43B6EB-6147-4B2A-88C0-97F6EE1DF768}"/>
              </a:ext>
            </a:extLst>
          </p:cNvPr>
          <p:cNvSpPr>
            <a:spLocks noGrp="1"/>
          </p:cNvSpPr>
          <p:nvPr>
            <p:ph type="body" sz="quarter" idx="30"/>
          </p:nvPr>
        </p:nvSpPr>
        <p:spPr/>
        <p:txBody>
          <a:bodyPr/>
          <a:lstStyle/>
          <a:p>
            <a:r>
              <a:rPr lang="en-US" dirty="0"/>
              <a:t>Bukhara region</a:t>
            </a:r>
          </a:p>
          <a:p>
            <a:r>
              <a:rPr lang="en-US" dirty="0" err="1"/>
              <a:t>Vobkent</a:t>
            </a:r>
            <a:r>
              <a:rPr lang="en-US" dirty="0"/>
              <a:t> district </a:t>
            </a:r>
            <a:endParaRPr lang="ru-RU" dirty="0"/>
          </a:p>
        </p:txBody>
      </p:sp>
      <p:sp>
        <p:nvSpPr>
          <p:cNvPr id="30" name="Текст 29">
            <a:extLst>
              <a:ext uri="{FF2B5EF4-FFF2-40B4-BE49-F238E27FC236}">
                <a16:creationId xmlns:a16="http://schemas.microsoft.com/office/drawing/2014/main" id="{A51FF56A-57DF-48ED-8A17-0E8B61452ED7}"/>
              </a:ext>
            </a:extLst>
          </p:cNvPr>
          <p:cNvSpPr>
            <a:spLocks noGrp="1"/>
          </p:cNvSpPr>
          <p:nvPr>
            <p:ph type="body" sz="quarter" idx="31"/>
          </p:nvPr>
        </p:nvSpPr>
        <p:spPr/>
        <p:txBody>
          <a:bodyPr/>
          <a:lstStyle/>
          <a:p>
            <a:r>
              <a:rPr lang="en-US"/>
              <a:t>Export: 50%</a:t>
            </a:r>
          </a:p>
          <a:p>
            <a:r>
              <a:rPr lang="en-US"/>
              <a:t>Local market: 50%</a:t>
            </a:r>
            <a:endParaRPr lang="ru-RU" dirty="0"/>
          </a:p>
        </p:txBody>
      </p:sp>
      <p:sp>
        <p:nvSpPr>
          <p:cNvPr id="31" name="Текст 30">
            <a:extLst>
              <a:ext uri="{FF2B5EF4-FFF2-40B4-BE49-F238E27FC236}">
                <a16:creationId xmlns:a16="http://schemas.microsoft.com/office/drawing/2014/main" id="{47EF9706-BF00-455C-98C3-6986F364817C}"/>
              </a:ext>
            </a:extLst>
          </p:cNvPr>
          <p:cNvSpPr>
            <a:spLocks noGrp="1"/>
          </p:cNvSpPr>
          <p:nvPr>
            <p:ph type="body" sz="quarter" idx="32"/>
          </p:nvPr>
        </p:nvSpPr>
        <p:spPr/>
        <p:txBody>
          <a:bodyPr/>
          <a:lstStyle/>
          <a:p>
            <a:r>
              <a:rPr lang="en-US" dirty="0"/>
              <a:t>Available</a:t>
            </a:r>
            <a:endParaRPr lang="ru-RU" dirty="0"/>
          </a:p>
        </p:txBody>
      </p:sp>
      <p:sp>
        <p:nvSpPr>
          <p:cNvPr id="22" name="Текст 21">
            <a:extLst>
              <a:ext uri="{FF2B5EF4-FFF2-40B4-BE49-F238E27FC236}">
                <a16:creationId xmlns:a16="http://schemas.microsoft.com/office/drawing/2014/main" id="{37469D6A-68FD-4958-91F2-CD555DC7DC32}"/>
              </a:ext>
            </a:extLst>
          </p:cNvPr>
          <p:cNvSpPr>
            <a:spLocks noGrp="1"/>
          </p:cNvSpPr>
          <p:nvPr>
            <p:ph type="body" sz="quarter" idx="17"/>
          </p:nvPr>
        </p:nvSpPr>
        <p:spPr>
          <a:xfrm>
            <a:off x="1353454" y="6054379"/>
            <a:ext cx="3578280" cy="173978"/>
          </a:xfrm>
          <a:prstGeom prst="rect">
            <a:avLst/>
          </a:prstGeom>
        </p:spPr>
        <p:txBody>
          <a:bodyPr/>
          <a:lstStyle/>
          <a:p>
            <a:r>
              <a:rPr lang="en-US" sz="1050" b="1" dirty="0" err="1">
                <a:solidFill>
                  <a:schemeClr val="bg1"/>
                </a:solidFill>
              </a:rPr>
              <a:t>Vobkent</a:t>
            </a:r>
            <a:r>
              <a:rPr lang="en-US" sz="1050" b="1" dirty="0">
                <a:solidFill>
                  <a:schemeClr val="bg1"/>
                </a:solidFill>
              </a:rPr>
              <a:t> district administration</a:t>
            </a:r>
            <a:endParaRPr lang="ru-RU" sz="1050" b="1" dirty="0">
              <a:solidFill>
                <a:schemeClr val="bg1"/>
              </a:solidFill>
            </a:endParaRPr>
          </a:p>
        </p:txBody>
      </p:sp>
      <p:sp>
        <p:nvSpPr>
          <p:cNvPr id="2" name="Текст 1">
            <a:extLst>
              <a:ext uri="{FF2B5EF4-FFF2-40B4-BE49-F238E27FC236}">
                <a16:creationId xmlns:a16="http://schemas.microsoft.com/office/drawing/2014/main" id="{59908416-0CD9-4B88-B277-092FE7FDEBBA}"/>
              </a:ext>
            </a:extLst>
          </p:cNvPr>
          <p:cNvSpPr>
            <a:spLocks noGrp="1"/>
          </p:cNvSpPr>
          <p:nvPr>
            <p:ph type="body" sz="quarter" idx="33"/>
          </p:nvPr>
        </p:nvSpPr>
        <p:spPr>
          <a:xfrm>
            <a:off x="5154288" y="6078881"/>
            <a:ext cx="1481403" cy="330309"/>
          </a:xfrm>
        </p:spPr>
        <p:txBody>
          <a:bodyPr/>
          <a:lstStyle/>
          <a:p>
            <a:r>
              <a:rPr lang="en-US" dirty="0"/>
              <a:t>bekzod8968@umail.uz</a:t>
            </a:r>
            <a:endParaRPr lang="ru-RU" dirty="0"/>
          </a:p>
          <a:p>
            <a:endParaRPr lang="ru-RU" dirty="0"/>
          </a:p>
        </p:txBody>
      </p:sp>
      <p:sp>
        <p:nvSpPr>
          <p:cNvPr id="3" name="Текст 2">
            <a:extLst>
              <a:ext uri="{FF2B5EF4-FFF2-40B4-BE49-F238E27FC236}">
                <a16:creationId xmlns:a16="http://schemas.microsoft.com/office/drawing/2014/main" id="{53E956B8-B143-4A5E-9086-9E9DA29BA27C}"/>
              </a:ext>
            </a:extLst>
          </p:cNvPr>
          <p:cNvSpPr>
            <a:spLocks noGrp="1"/>
          </p:cNvSpPr>
          <p:nvPr>
            <p:ph type="body" sz="quarter" idx="34"/>
          </p:nvPr>
        </p:nvSpPr>
        <p:spPr>
          <a:xfrm>
            <a:off x="6617211" y="6092622"/>
            <a:ext cx="1235928" cy="182557"/>
          </a:xfrm>
        </p:spPr>
        <p:txBody>
          <a:bodyPr/>
          <a:lstStyle/>
          <a:p>
            <a:r>
              <a:rPr lang="ru-RU" dirty="0"/>
              <a:t>+99865 3321175</a:t>
            </a:r>
          </a:p>
          <a:p>
            <a:endParaRPr lang="ru-RU" dirty="0"/>
          </a:p>
        </p:txBody>
      </p:sp>
      <p:pic>
        <p:nvPicPr>
          <p:cNvPr id="7" name="Рисунок 6">
            <a:extLst>
              <a:ext uri="{FF2B5EF4-FFF2-40B4-BE49-F238E27FC236}">
                <a16:creationId xmlns:a16="http://schemas.microsoft.com/office/drawing/2014/main" id="{DC1013D3-CEAF-4F30-91E9-0060E6B77213}"/>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17781" r="17781"/>
          <a:stretch>
            <a:fillRect/>
          </a:stretch>
        </p:blipFill>
        <p:spPr/>
      </p:pic>
      <p:pic>
        <p:nvPicPr>
          <p:cNvPr id="11" name="Рисунок 10">
            <a:extLst>
              <a:ext uri="{FF2B5EF4-FFF2-40B4-BE49-F238E27FC236}">
                <a16:creationId xmlns:a16="http://schemas.microsoft.com/office/drawing/2014/main" id="{5C3DC32C-F215-4276-A427-D520FC2F93B3}"/>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23550" r="23550"/>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653</TotalTime>
  <Words>103</Words>
  <Application>Microsoft Office PowerPoint</Application>
  <PresentationFormat>Лист A4 (210x297 мм)</PresentationFormat>
  <Paragraphs>16</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Asphalt plant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Murat Mirzaev</cp:lastModifiedBy>
  <cp:revision>54</cp:revision>
  <cp:lastPrinted>2020-02-19T12:33:34Z</cp:lastPrinted>
  <dcterms:created xsi:type="dcterms:W3CDTF">2020-02-19T03:11:15Z</dcterms:created>
  <dcterms:modified xsi:type="dcterms:W3CDTF">2020-04-06T07:57:42Z</dcterms:modified>
</cp:coreProperties>
</file>