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05.04.2020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Заголовок 17">
            <a:extLst>
              <a:ext uri="{FF2B5EF4-FFF2-40B4-BE49-F238E27FC236}">
                <a16:creationId xmlns:a16="http://schemas.microsoft.com/office/drawing/2014/main" id="{6334D785-7BAA-4FCD-B71E-A330EAF313C9}"/>
              </a:ext>
            </a:extLst>
          </p:cNvPr>
          <p:cNvSpPr>
            <a:spLocks noGrp="1"/>
          </p:cNvSpPr>
          <p:nvPr>
            <p:ph type="title"/>
          </p:nvPr>
        </p:nvSpPr>
        <p:spPr>
          <a:xfrm>
            <a:off x="256491" y="143717"/>
            <a:ext cx="5587067" cy="377402"/>
          </a:xfrm>
        </p:spPr>
        <p:txBody>
          <a:bodyPr/>
          <a:lstStyle/>
          <a:p>
            <a:r>
              <a:rPr lang="en-US" dirty="0"/>
              <a:t>Plastic trays and pipes</a:t>
            </a:r>
            <a:endParaRPr lang="ru-RU" dirty="0"/>
          </a:p>
        </p:txBody>
      </p:sp>
      <p:sp>
        <p:nvSpPr>
          <p:cNvPr id="23" name="Текст 22">
            <a:extLst>
              <a:ext uri="{FF2B5EF4-FFF2-40B4-BE49-F238E27FC236}">
                <a16:creationId xmlns:a16="http://schemas.microsoft.com/office/drawing/2014/main" id="{4DFE1B6E-5A0E-491A-88C5-56DC746AA4FD}"/>
              </a:ext>
            </a:extLst>
          </p:cNvPr>
          <p:cNvSpPr>
            <a:spLocks noGrp="1"/>
          </p:cNvSpPr>
          <p:nvPr>
            <p:ph type="body" sz="quarter" idx="20"/>
          </p:nvPr>
        </p:nvSpPr>
        <p:spPr>
          <a:xfrm>
            <a:off x="256491" y="550360"/>
            <a:ext cx="7160945" cy="976436"/>
          </a:xfrm>
        </p:spPr>
        <p:txBody>
          <a:bodyPr/>
          <a:lstStyle/>
          <a:p>
            <a:r>
              <a:rPr lang="en-US" sz="1400" b="1" dirty="0"/>
              <a:t>These products are highly demanded both by construction industry as well as agricultural sector (irrigation and drainage). Production is based on available local raw materials and shall benefit from low operational costs and qualified personnel</a:t>
            </a:r>
            <a:endParaRPr lang="ru-RU" sz="1400" b="1" dirty="0"/>
          </a:p>
        </p:txBody>
      </p:sp>
      <p:sp>
        <p:nvSpPr>
          <p:cNvPr id="24" name="Текст 23">
            <a:extLst>
              <a:ext uri="{FF2B5EF4-FFF2-40B4-BE49-F238E27FC236}">
                <a16:creationId xmlns:a16="http://schemas.microsoft.com/office/drawing/2014/main" id="{AFDBA291-BEFE-4789-BD0E-47FCE155431E}"/>
              </a:ext>
            </a:extLst>
          </p:cNvPr>
          <p:cNvSpPr>
            <a:spLocks noGrp="1"/>
          </p:cNvSpPr>
          <p:nvPr>
            <p:ph type="body" sz="quarter" idx="23"/>
          </p:nvPr>
        </p:nvSpPr>
        <p:spPr/>
        <p:txBody>
          <a:bodyPr/>
          <a:lstStyle/>
          <a:p>
            <a:r>
              <a:rPr lang="en-US" dirty="0"/>
              <a:t>$1,4 </a:t>
            </a:r>
            <a:r>
              <a:rPr lang="en-US" dirty="0" err="1"/>
              <a:t>mln</a:t>
            </a:r>
            <a:endParaRPr lang="ru-RU" dirty="0"/>
          </a:p>
        </p:txBody>
      </p:sp>
      <p:sp>
        <p:nvSpPr>
          <p:cNvPr id="25" name="Текст 24">
            <a:extLst>
              <a:ext uri="{FF2B5EF4-FFF2-40B4-BE49-F238E27FC236}">
                <a16:creationId xmlns:a16="http://schemas.microsoft.com/office/drawing/2014/main" id="{8FCFF1F9-DA04-4F52-9D29-BF0AA09AAC7B}"/>
              </a:ext>
            </a:extLst>
          </p:cNvPr>
          <p:cNvSpPr>
            <a:spLocks noGrp="1"/>
          </p:cNvSpPr>
          <p:nvPr>
            <p:ph type="body" sz="quarter" idx="26"/>
          </p:nvPr>
        </p:nvSpPr>
        <p:spPr/>
        <p:txBody>
          <a:bodyPr/>
          <a:lstStyle/>
          <a:p>
            <a:r>
              <a:rPr lang="en-US" dirty="0"/>
              <a:t>1000 </a:t>
            </a:r>
            <a:r>
              <a:rPr lang="en-US"/>
              <a:t>km               pipes </a:t>
            </a:r>
            <a:r>
              <a:rPr lang="en-US" dirty="0"/>
              <a:t>and trays</a:t>
            </a:r>
            <a:endParaRPr lang="ru-RU" dirty="0"/>
          </a:p>
        </p:txBody>
      </p:sp>
      <p:sp>
        <p:nvSpPr>
          <p:cNvPr id="26" name="Текст 25">
            <a:extLst>
              <a:ext uri="{FF2B5EF4-FFF2-40B4-BE49-F238E27FC236}">
                <a16:creationId xmlns:a16="http://schemas.microsoft.com/office/drawing/2014/main" id="{D3319173-F095-4E35-ACF0-9D07181ACE76}"/>
              </a:ext>
            </a:extLst>
          </p:cNvPr>
          <p:cNvSpPr>
            <a:spLocks noGrp="1"/>
          </p:cNvSpPr>
          <p:nvPr>
            <p:ph type="body" sz="quarter" idx="27"/>
          </p:nvPr>
        </p:nvSpPr>
        <p:spPr/>
        <p:txBody>
          <a:bodyPr/>
          <a:lstStyle/>
          <a:p>
            <a:r>
              <a:rPr lang="en-US" dirty="0"/>
              <a:t>IRR: 23%</a:t>
            </a:r>
          </a:p>
          <a:p>
            <a:r>
              <a:rPr lang="en-US" dirty="0"/>
              <a:t>NPV: $1,3 </a:t>
            </a:r>
            <a:r>
              <a:rPr lang="en-US" dirty="0" err="1"/>
              <a:t>mln</a:t>
            </a:r>
            <a:endParaRPr lang="ru-RU" dirty="0"/>
          </a:p>
        </p:txBody>
      </p:sp>
      <p:sp>
        <p:nvSpPr>
          <p:cNvPr id="27" name="Текст 26">
            <a:extLst>
              <a:ext uri="{FF2B5EF4-FFF2-40B4-BE49-F238E27FC236}">
                <a16:creationId xmlns:a16="http://schemas.microsoft.com/office/drawing/2014/main" id="{6BE432DE-5C89-4555-A2A7-F3358D6F5F27}"/>
              </a:ext>
            </a:extLst>
          </p:cNvPr>
          <p:cNvSpPr>
            <a:spLocks noGrp="1"/>
          </p:cNvSpPr>
          <p:nvPr>
            <p:ph type="body" sz="quarter" idx="28"/>
          </p:nvPr>
        </p:nvSpPr>
        <p:spPr/>
        <p:txBody>
          <a:bodyPr/>
          <a:lstStyle/>
          <a:p>
            <a:r>
              <a:rPr lang="en-US"/>
              <a:t>36 months</a:t>
            </a:r>
            <a:endParaRPr lang="ru-RU" dirty="0"/>
          </a:p>
        </p:txBody>
      </p:sp>
      <p:sp>
        <p:nvSpPr>
          <p:cNvPr id="28" name="Текст 27">
            <a:extLst>
              <a:ext uri="{FF2B5EF4-FFF2-40B4-BE49-F238E27FC236}">
                <a16:creationId xmlns:a16="http://schemas.microsoft.com/office/drawing/2014/main" id="{746C2398-4047-41F7-9ECF-2879A5D9525E}"/>
              </a:ext>
            </a:extLst>
          </p:cNvPr>
          <p:cNvSpPr>
            <a:spLocks noGrp="1"/>
          </p:cNvSpPr>
          <p:nvPr>
            <p:ph type="body" sz="quarter" idx="29"/>
          </p:nvPr>
        </p:nvSpPr>
        <p:spPr/>
        <p:txBody>
          <a:bodyPr/>
          <a:lstStyle/>
          <a:p>
            <a:r>
              <a:rPr lang="en-US" dirty="0"/>
              <a:t>$</a:t>
            </a:r>
            <a:r>
              <a:rPr lang="ru-RU" dirty="0"/>
              <a:t>1</a:t>
            </a:r>
            <a:r>
              <a:rPr lang="en-US" dirty="0"/>
              <a:t>,4 </a:t>
            </a:r>
            <a:r>
              <a:rPr lang="en-US" dirty="0" err="1"/>
              <a:t>mln</a:t>
            </a:r>
            <a:endParaRPr lang="ru-RU" dirty="0"/>
          </a:p>
        </p:txBody>
      </p:sp>
      <p:sp>
        <p:nvSpPr>
          <p:cNvPr id="29" name="Текст 28">
            <a:extLst>
              <a:ext uri="{FF2B5EF4-FFF2-40B4-BE49-F238E27FC236}">
                <a16:creationId xmlns:a16="http://schemas.microsoft.com/office/drawing/2014/main" id="{8C43B6EB-6147-4B2A-88C0-97F6EE1DF768}"/>
              </a:ext>
            </a:extLst>
          </p:cNvPr>
          <p:cNvSpPr>
            <a:spLocks noGrp="1"/>
          </p:cNvSpPr>
          <p:nvPr>
            <p:ph type="body" sz="quarter" idx="30"/>
          </p:nvPr>
        </p:nvSpPr>
        <p:spPr/>
        <p:txBody>
          <a:bodyPr/>
          <a:lstStyle/>
          <a:p>
            <a:r>
              <a:rPr lang="en-US" dirty="0"/>
              <a:t>Bukhara region</a:t>
            </a:r>
          </a:p>
          <a:p>
            <a:r>
              <a:rPr lang="en-US" dirty="0" err="1"/>
              <a:t>Jondor</a:t>
            </a:r>
            <a:r>
              <a:rPr lang="en-US" dirty="0"/>
              <a:t> district</a:t>
            </a:r>
            <a:endParaRPr lang="ru-RU" dirty="0"/>
          </a:p>
        </p:txBody>
      </p:sp>
      <p:sp>
        <p:nvSpPr>
          <p:cNvPr id="30" name="Текст 29">
            <a:extLst>
              <a:ext uri="{FF2B5EF4-FFF2-40B4-BE49-F238E27FC236}">
                <a16:creationId xmlns:a16="http://schemas.microsoft.com/office/drawing/2014/main" id="{A51FF56A-57DF-48ED-8A17-0E8B61452ED7}"/>
              </a:ext>
            </a:extLst>
          </p:cNvPr>
          <p:cNvSpPr>
            <a:spLocks noGrp="1"/>
          </p:cNvSpPr>
          <p:nvPr>
            <p:ph type="body" sz="quarter" idx="31"/>
          </p:nvPr>
        </p:nvSpPr>
        <p:spPr/>
        <p:txBody>
          <a:bodyPr/>
          <a:lstStyle/>
          <a:p>
            <a:r>
              <a:rPr lang="en-US" dirty="0"/>
              <a:t>Local market: 100%</a:t>
            </a:r>
            <a:endParaRPr lang="ru-RU" dirty="0"/>
          </a:p>
        </p:txBody>
      </p:sp>
      <p:sp>
        <p:nvSpPr>
          <p:cNvPr id="31" name="Текст 30">
            <a:extLst>
              <a:ext uri="{FF2B5EF4-FFF2-40B4-BE49-F238E27FC236}">
                <a16:creationId xmlns:a16="http://schemas.microsoft.com/office/drawing/2014/main" id="{47EF9706-BF00-455C-98C3-6986F364817C}"/>
              </a:ext>
            </a:extLst>
          </p:cNvPr>
          <p:cNvSpPr>
            <a:spLocks noGrp="1"/>
          </p:cNvSpPr>
          <p:nvPr>
            <p:ph type="body" sz="quarter" idx="32"/>
          </p:nvPr>
        </p:nvSpPr>
        <p:spPr/>
        <p:txBody>
          <a:bodyPr/>
          <a:lstStyle/>
          <a:p>
            <a:r>
              <a:rPr lang="en-US" dirty="0"/>
              <a:t>Available</a:t>
            </a:r>
            <a:endParaRPr lang="ru-RU" dirty="0"/>
          </a:p>
        </p:txBody>
      </p:sp>
      <p:sp>
        <p:nvSpPr>
          <p:cNvPr id="22" name="Текст 21">
            <a:extLst>
              <a:ext uri="{FF2B5EF4-FFF2-40B4-BE49-F238E27FC236}">
                <a16:creationId xmlns:a16="http://schemas.microsoft.com/office/drawing/2014/main" id="{37469D6A-68FD-4958-91F2-CD555DC7DC32}"/>
              </a:ext>
            </a:extLst>
          </p:cNvPr>
          <p:cNvSpPr>
            <a:spLocks noGrp="1"/>
          </p:cNvSpPr>
          <p:nvPr>
            <p:ph type="body" sz="quarter" idx="17"/>
          </p:nvPr>
        </p:nvSpPr>
        <p:spPr>
          <a:xfrm>
            <a:off x="1240496" y="6054966"/>
            <a:ext cx="3578280" cy="173978"/>
          </a:xfrm>
          <a:prstGeom prst="rect">
            <a:avLst/>
          </a:prstGeom>
        </p:spPr>
        <p:txBody>
          <a:bodyPr/>
          <a:lstStyle/>
          <a:p>
            <a:pPr marL="0" indent="0">
              <a:buNone/>
            </a:pPr>
            <a:r>
              <a:rPr lang="uz-Cyrl-UZ" sz="1200" b="1" dirty="0">
                <a:solidFill>
                  <a:schemeClr val="bg1"/>
                </a:solidFill>
              </a:rPr>
              <a:t>  </a:t>
            </a:r>
            <a:r>
              <a:rPr lang="en-US" sz="1050" b="1" dirty="0" err="1">
                <a:solidFill>
                  <a:schemeClr val="bg1"/>
                </a:solidFill>
              </a:rPr>
              <a:t>Jondor</a:t>
            </a:r>
            <a:r>
              <a:rPr lang="en-US" sz="1050" b="1" dirty="0">
                <a:solidFill>
                  <a:schemeClr val="bg1"/>
                </a:solidFill>
              </a:rPr>
              <a:t> district administration</a:t>
            </a:r>
            <a:endParaRPr lang="ru-RU" sz="1050" b="1" dirty="0">
              <a:solidFill>
                <a:schemeClr val="bg1"/>
              </a:solidFill>
            </a:endParaRPr>
          </a:p>
        </p:txBody>
      </p:sp>
      <p:sp>
        <p:nvSpPr>
          <p:cNvPr id="2" name="Текст 1">
            <a:extLst>
              <a:ext uri="{FF2B5EF4-FFF2-40B4-BE49-F238E27FC236}">
                <a16:creationId xmlns:a16="http://schemas.microsoft.com/office/drawing/2014/main" id="{81FAF327-B04C-433F-B528-95CC1673A236}"/>
              </a:ext>
            </a:extLst>
          </p:cNvPr>
          <p:cNvSpPr>
            <a:spLocks noGrp="1"/>
          </p:cNvSpPr>
          <p:nvPr>
            <p:ph type="body" sz="quarter" idx="33"/>
          </p:nvPr>
        </p:nvSpPr>
        <p:spPr>
          <a:xfrm>
            <a:off x="5178099" y="6075844"/>
            <a:ext cx="1499260" cy="341373"/>
          </a:xfrm>
        </p:spPr>
        <p:txBody>
          <a:bodyPr/>
          <a:lstStyle/>
          <a:p>
            <a:r>
              <a:rPr lang="en-US" dirty="0"/>
              <a:t>jondor_inv@inbox.uz</a:t>
            </a:r>
            <a:endParaRPr lang="ru-RU" dirty="0"/>
          </a:p>
          <a:p>
            <a:endParaRPr lang="ru-RU" dirty="0"/>
          </a:p>
        </p:txBody>
      </p:sp>
      <p:sp>
        <p:nvSpPr>
          <p:cNvPr id="3" name="Текст 2">
            <a:extLst>
              <a:ext uri="{FF2B5EF4-FFF2-40B4-BE49-F238E27FC236}">
                <a16:creationId xmlns:a16="http://schemas.microsoft.com/office/drawing/2014/main" id="{B20D6E33-D4C8-4AEF-98A8-7CEC2CFA21C7}"/>
              </a:ext>
            </a:extLst>
          </p:cNvPr>
          <p:cNvSpPr>
            <a:spLocks noGrp="1"/>
          </p:cNvSpPr>
          <p:nvPr>
            <p:ph type="body" sz="quarter" idx="34"/>
          </p:nvPr>
        </p:nvSpPr>
        <p:spPr>
          <a:xfrm>
            <a:off x="6627025" y="6092622"/>
            <a:ext cx="1235928" cy="182557"/>
          </a:xfrm>
        </p:spPr>
        <p:txBody>
          <a:bodyPr/>
          <a:lstStyle/>
          <a:p>
            <a:r>
              <a:rPr lang="ru-RU" dirty="0"/>
              <a:t>+99865 5821792</a:t>
            </a:r>
          </a:p>
          <a:p>
            <a:endParaRPr lang="ru-RU" dirty="0"/>
          </a:p>
        </p:txBody>
      </p:sp>
      <p:pic>
        <p:nvPicPr>
          <p:cNvPr id="13" name="Рисунок 12">
            <a:extLst>
              <a:ext uri="{FF2B5EF4-FFF2-40B4-BE49-F238E27FC236}">
                <a16:creationId xmlns:a16="http://schemas.microsoft.com/office/drawing/2014/main" id="{C66E76B9-E47E-4517-9DC6-2A0E01FD18D4}"/>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3748" r="23748"/>
          <a:stretch>
            <a:fillRect/>
          </a:stretch>
        </p:blipFill>
        <p:spPr/>
      </p:pic>
      <p:pic>
        <p:nvPicPr>
          <p:cNvPr id="14" name="Рисунок 13">
            <a:extLst>
              <a:ext uri="{FF2B5EF4-FFF2-40B4-BE49-F238E27FC236}">
                <a16:creationId xmlns:a16="http://schemas.microsoft.com/office/drawing/2014/main" id="{8FCF4D6C-751C-479E-B2F9-EDB4F8E819B7}"/>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4305" r="14305"/>
          <a:stretch>
            <a:fillRect/>
          </a:stretch>
        </p:blipFill>
        <p:spPr/>
      </p:pic>
      <p:pic>
        <p:nvPicPr>
          <p:cNvPr id="19" name="Рисунок 18">
            <a:extLst>
              <a:ext uri="{FF2B5EF4-FFF2-40B4-BE49-F238E27FC236}">
                <a16:creationId xmlns:a16="http://schemas.microsoft.com/office/drawing/2014/main" id="{5F86D51B-3280-41C1-AC4B-9890827CCFB4}"/>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2977" r="2977"/>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684</TotalTime>
  <Words>88</Words>
  <Application>Microsoft Office PowerPoint</Application>
  <PresentationFormat>Лист A4 (210x297 мм)</PresentationFormat>
  <Paragraphs>15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Plastic trays and pipes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Murat Mirzaev</cp:lastModifiedBy>
  <cp:revision>59</cp:revision>
  <cp:lastPrinted>2020-02-19T12:33:34Z</cp:lastPrinted>
  <dcterms:created xsi:type="dcterms:W3CDTF">2020-02-19T03:11:15Z</dcterms:created>
  <dcterms:modified xsi:type="dcterms:W3CDTF">2020-04-05T10:37:27Z</dcterms:modified>
</cp:coreProperties>
</file>